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6" r:id="rId1"/>
  </p:sldMasterIdLst>
  <p:notesMasterIdLst>
    <p:notesMasterId r:id="rId100"/>
  </p:notesMasterIdLst>
  <p:sldIdLst>
    <p:sldId id="257" r:id="rId2"/>
    <p:sldId id="259" r:id="rId3"/>
    <p:sldId id="260" r:id="rId4"/>
    <p:sldId id="261" r:id="rId5"/>
    <p:sldId id="263" r:id="rId6"/>
    <p:sldId id="262" r:id="rId7"/>
    <p:sldId id="264" r:id="rId8"/>
    <p:sldId id="265" r:id="rId9"/>
    <p:sldId id="266" r:id="rId10"/>
    <p:sldId id="268" r:id="rId11"/>
    <p:sldId id="267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9" r:id="rId39"/>
    <p:sldId id="295" r:id="rId40"/>
    <p:sldId id="296" r:id="rId41"/>
    <p:sldId id="297" r:id="rId42"/>
    <p:sldId id="303" r:id="rId43"/>
    <p:sldId id="298" r:id="rId44"/>
    <p:sldId id="300" r:id="rId45"/>
    <p:sldId id="301" r:id="rId46"/>
    <p:sldId id="302" r:id="rId47"/>
    <p:sldId id="304" r:id="rId48"/>
    <p:sldId id="305" r:id="rId49"/>
    <p:sldId id="306" r:id="rId50"/>
    <p:sldId id="314" r:id="rId51"/>
    <p:sldId id="307" r:id="rId52"/>
    <p:sldId id="308" r:id="rId53"/>
    <p:sldId id="310" r:id="rId54"/>
    <p:sldId id="311" r:id="rId55"/>
    <p:sldId id="312" r:id="rId56"/>
    <p:sldId id="313" r:id="rId57"/>
    <p:sldId id="309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31" r:id="rId75"/>
    <p:sldId id="332" r:id="rId76"/>
    <p:sldId id="333" r:id="rId77"/>
    <p:sldId id="334" r:id="rId78"/>
    <p:sldId id="335" r:id="rId79"/>
    <p:sldId id="336" r:id="rId80"/>
    <p:sldId id="337" r:id="rId81"/>
    <p:sldId id="338" r:id="rId82"/>
    <p:sldId id="339" r:id="rId83"/>
    <p:sldId id="340" r:id="rId84"/>
    <p:sldId id="341" r:id="rId85"/>
    <p:sldId id="342" r:id="rId86"/>
    <p:sldId id="343" r:id="rId87"/>
    <p:sldId id="344" r:id="rId88"/>
    <p:sldId id="345" r:id="rId89"/>
    <p:sldId id="346" r:id="rId90"/>
    <p:sldId id="347" r:id="rId91"/>
    <p:sldId id="348" r:id="rId92"/>
    <p:sldId id="349" r:id="rId93"/>
    <p:sldId id="350" r:id="rId94"/>
    <p:sldId id="351" r:id="rId95"/>
    <p:sldId id="352" r:id="rId96"/>
    <p:sldId id="353" r:id="rId97"/>
    <p:sldId id="354" r:id="rId98"/>
    <p:sldId id="355" r:id="rId9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ouderbala Yassine" initials="BY" lastIdx="1" clrIdx="0">
    <p:extLst>
      <p:ext uri="{19B8F6BF-5375-455C-9EA6-DF929625EA0E}">
        <p15:presenceInfo xmlns:p15="http://schemas.microsoft.com/office/powerpoint/2012/main" userId="S::yassine.bouderbala@trianon.ch::a5eb82fc-fc4a-4022-8498-b17b0a0f1db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8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83" d="100"/>
          <a:sy n="83" d="100"/>
        </p:scale>
        <p:origin x="677" y="29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EB66A7D-517D-4D40-A88A-87BFD2A9829F}" type="datetimeFigureOut">
              <a:rPr lang="fr-CH" smtClean="0"/>
              <a:t>11.11.2020</a:t>
            </a:fld>
            <a:endParaRPr lang="fr-CH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CH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CH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CH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3FBA72-0A8A-42F4-B38E-427F9B4B095E}" type="slidenum">
              <a:rPr lang="fr-CH" smtClean="0"/>
              <a:t>‹N°›</a:t>
            </a:fld>
            <a:endParaRPr lang="fr-CH"/>
          </a:p>
        </p:txBody>
      </p:sp>
    </p:spTree>
    <p:extLst>
      <p:ext uri="{BB962C8B-B14F-4D97-AF65-F5344CB8AC3E}">
        <p14:creationId xmlns:p14="http://schemas.microsoft.com/office/powerpoint/2010/main" val="33392290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39E3965E-AC41-4711-9D10-E25ABB132D86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90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645152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1F5DC8C3-BA5F-4EED-BB9A-A14272BD82A1}"/>
              </a:ext>
            </a:extLst>
          </p:cNvPr>
          <p:cNvCxnSpPr/>
          <p:nvPr/>
        </p:nvCxnSpPr>
        <p:spPr>
          <a:xfrm>
            <a:off x="1207658" y="4474741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25CCF1-92C0-4AF3-BFAF-4921631915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10841E-DC7B-42CF-9DE8-C59B292BE0FD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1A78A9-3DFF-4937-A9F2-5D8CF495F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AEB271-5CC0-4759-BC6E-8BE53AB22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8331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5506EE-1026-4F35-9ACC-BD05BE0F9B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1C997E-7F1F-4A43-8816-AD85D6EAB68C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7696E5F-8D95-4450-AE52-5438E6EDE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99B2253-74CC-409E-BEB0-F8EFCFCB5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2698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1B68A5B-D9FA-424B-A4EB-30E7223836B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F33D6B0-F070-45C4-A472-19F432BE3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B61706-7BC6-429E-B900-35C9EA484B07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75399F-DAB2-410D-967F-ED17E6F79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762A46F-6BE5-4D12-9412-5CA7672EA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8272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54D8B55-9EA8-4B81-8E84-9B93B0A275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BAF653-E97E-4710-919A-06B641957763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2CA021-2578-47CB-822C-BDDFF7223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4AAB51D-4141-4682-9375-DAFD5FB9D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26706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585C21A-8B93-4657-B5DF-7EAEAD3BE127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90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663440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59DE2C1-4C52-40A3-8959-27B2C1BEBFF6}"/>
              </a:ext>
            </a:extLst>
          </p:cNvPr>
          <p:cNvCxnSpPr/>
          <p:nvPr/>
        </p:nvCxnSpPr>
        <p:spPr>
          <a:xfrm>
            <a:off x="1207658" y="4485132"/>
            <a:ext cx="987552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F2E137-EC28-48F8-9198-1F02539029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90DE1A-A1E0-4CD6-9580-AC11604F3CEC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422CD-6F62-4DD6-89EF-07A60B42D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69C6AFF8-42B4-4D05-969B-9F5FB3355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1625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80" y="2120900"/>
            <a:ext cx="4639736" cy="37481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15944" y="2120900"/>
            <a:ext cx="4639736" cy="37481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782D47D-B0DC-4C40-BCC6-BBBA32584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0067A-BBC8-419C-8507-BDEDA3530CBC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4690D34E-7EBD-44B2-83CA-4C126A18D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C511A1-9BBD-42DE-92FB-2AF44F8E9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66630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958274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15944" y="2057400"/>
            <a:ext cx="4639736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15944" y="2958273"/>
            <a:ext cx="4639736" cy="291082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F8A515-AA94-45D1-9223-5C2272618D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28F589-9034-44CE-BAC5-9325B9E7B4F6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D052F5BC-98E0-4D60-AD67-9547738B7D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A38552DC-952E-41EA-AAAF-C2187523C0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8194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7392073F-158F-44A3-8913-917AFFC1B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34C11-D6E2-4874-973C-F742565822B6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EED72207-24CA-42B7-A975-2F8E41CBA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01080F2-251A-4B88-9A62-16F46D724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18605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8E9C91B-7EAD-4562-AB0E-DFB9663AECE3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9223F-721F-47BF-9FD5-0F8D12FF0D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181-2626-4132-A2A2-C279E5460B91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5915714-6BBA-4593-8591-4E26F7D58D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06F857-D2E1-44DD-ABDD-EBB739645B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14226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6D90D66-BCB9-4229-A829-628874352AC0}"/>
              </a:ext>
            </a:extLst>
          </p:cNvPr>
          <p:cNvSpPr/>
          <p:nvPr/>
        </p:nvSpPr>
        <p:spPr>
          <a:xfrm>
            <a:off x="16" y="0"/>
            <a:ext cx="4654296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3466" y="786383"/>
            <a:ext cx="3517567" cy="2093975"/>
          </a:xfrm>
        </p:spPr>
        <p:txBody>
          <a:bodyPr anchor="b">
            <a:normAutofit/>
          </a:bodyPr>
          <a:lstStyle>
            <a:lvl1pPr>
              <a:lnSpc>
                <a:spcPct val="90000"/>
              </a:lnSpc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8984" y="812799"/>
            <a:ext cx="5928344" cy="52947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43465" y="3043050"/>
            <a:ext cx="3517567" cy="3064505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43464" y="6446520"/>
            <a:ext cx="3517568" cy="365125"/>
          </a:xfrm>
        </p:spPr>
        <p:txBody>
          <a:bodyPr/>
          <a:lstStyle>
            <a:lvl1pPr algn="l">
              <a:defRPr/>
            </a:lvl1pPr>
          </a:lstStyle>
          <a:p>
            <a:fld id="{B731BE1E-FC94-4794-9362-AF859560C1A6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458983" y="6446520"/>
            <a:ext cx="5334019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A98EE3D-8CD1-4C3F-BD1C-C98C9596463C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82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DA134939-39C0-4522-A125-A13DFDA66490}"/>
              </a:ext>
            </a:extLst>
          </p:cNvPr>
          <p:cNvSpPr/>
          <p:nvPr/>
        </p:nvSpPr>
        <p:spPr>
          <a:xfrm>
            <a:off x="0" y="4578350"/>
            <a:ext cx="12188825" cy="227965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578350"/>
          </a:xfrm>
          <a:solidFill>
            <a:schemeClr val="bg1">
              <a:lumMod val="85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79" y="4799362"/>
            <a:ext cx="10113645" cy="743682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79" y="5715000"/>
            <a:ext cx="10113264" cy="60960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58062C4-71B0-4029-8B2C-501CCA8564F9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97279" y="6446838"/>
            <a:ext cx="6818262" cy="365125"/>
          </a:xfrm>
        </p:spPr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2677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416A0E3C-60E6-4F39-BC55-5F7C224E1F7C}"/>
              </a:ext>
            </a:extLst>
          </p:cNvPr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08201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18426" y="6446838"/>
            <a:ext cx="2584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rgbClr val="FFFFFF"/>
                </a:solidFill>
              </a:defRPr>
            </a:lvl1pPr>
          </a:lstStyle>
          <a:p>
            <a:fld id="{B928194C-9F93-4661-B2BE-9A1FB2D25C55}" type="datetime1">
              <a:rPr lang="en-US" smtClean="0"/>
              <a:t>11/11/2020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97279" y="6446838"/>
            <a:ext cx="681826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3582" y="6446838"/>
            <a:ext cx="7800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rgbClr val="FFFFFF"/>
                </a:solidFill>
              </a:defRPr>
            </a:lvl1pPr>
          </a:lstStyle>
          <a:p>
            <a:fld id="{3A98EE3D-8CD1-4C3F-BD1C-C98C9596463C}" type="slidenum">
              <a:rPr lang="en-US" smtClean="0"/>
              <a:t>‹N°›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5025DAC-8B93-4160-B017-3A274A5828C0}"/>
              </a:ext>
            </a:extLst>
          </p:cNvPr>
          <p:cNvCxnSpPr/>
          <p:nvPr/>
        </p:nvCxnSpPr>
        <p:spPr>
          <a:xfrm>
            <a:off x="1193532" y="1897380"/>
            <a:ext cx="9966960" cy="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349822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7" r:id="rId3"/>
    <p:sldLayoutId id="2147483743" r:id="rId4"/>
    <p:sldLayoutId id="2147483738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700" i="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11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9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100000"/>
        </a:lnSpc>
        <a:spcBef>
          <a:spcPts val="200"/>
        </a:spcBef>
        <a:spcAft>
          <a:spcPts val="400"/>
        </a:spcAft>
        <a:buClrTx/>
        <a:buFont typeface="Calibri" pitchFamily="34" charset="0"/>
        <a:buChar char="◦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books.ninja-squad.com/angular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npmjs.com/package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ode.visualstudio.com/" TargetMode="External"/><Relationship Id="rId2" Type="http://schemas.openxmlformats.org/officeDocument/2006/relationships/hyperlink" Target="https://nodejs.org/en/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hyperlink" Target="http://localhost:4200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D68DA-43BA-4508-8DE2-BA9BB7B2F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1936" y="946638"/>
            <a:ext cx="3517567" cy="2093975"/>
          </a:xfrm>
        </p:spPr>
        <p:txBody>
          <a:bodyPr anchor="b">
            <a:normAutofit fontScale="90000"/>
          </a:bodyPr>
          <a:lstStyle/>
          <a:p>
            <a:r>
              <a:rPr lang="fr-CH" sz="5400" dirty="0"/>
              <a:t>Apprenons</a:t>
            </a:r>
            <a:br>
              <a:rPr lang="fr-CH" sz="5400" dirty="0"/>
            </a:br>
            <a:r>
              <a:rPr lang="fr-CH" sz="5400" dirty="0"/>
              <a:t>Angular ! </a:t>
            </a:r>
          </a:p>
        </p:txBody>
      </p:sp>
      <p:pic>
        <p:nvPicPr>
          <p:cNvPr id="1028" name="Picture 4" descr="Why you should not use AngularJS | by mnemon1ck | Medium">
            <a:extLst>
              <a:ext uri="{FF2B5EF4-FFF2-40B4-BE49-F238E27FC236}">
                <a16:creationId xmlns:a16="http://schemas.microsoft.com/office/drawing/2014/main" id="{9F4FB646-3EE6-48E4-8BF2-97E4EEA98F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7782" y="683442"/>
            <a:ext cx="4956731" cy="4956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57D9DA8-E79C-4A57-98F0-D05F7ADF4B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7C7256DC-2096-4135-9D34-EBA05A3C0CC4}"/>
              </a:ext>
            </a:extLst>
          </p:cNvPr>
          <p:cNvSpPr txBox="1">
            <a:spLocks/>
          </p:cNvSpPr>
          <p:nvPr/>
        </p:nvSpPr>
        <p:spPr>
          <a:xfrm>
            <a:off x="119469" y="6322034"/>
            <a:ext cx="3947083" cy="36512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b="0" i="0" kern="1200" spc="-50" baseline="0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CH" sz="1000" dirty="0"/>
              <a:t>Cours basé sur : </a:t>
            </a:r>
            <a:r>
              <a:rPr lang="fr-CH" sz="1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https://books.ninja-squad.com/angular</a:t>
            </a:r>
            <a:endParaRPr lang="fr-CH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437378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2.4 Classes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27B5DE-45EF-4BAE-8879-B7720EC1C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684" y="2036618"/>
            <a:ext cx="3983923" cy="3349248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82525480-7B30-4E8F-87F1-825C5D82A5CE}"/>
              </a:ext>
            </a:extLst>
          </p:cNvPr>
          <p:cNvSpPr txBox="1">
            <a:spLocks/>
          </p:cNvSpPr>
          <p:nvPr/>
        </p:nvSpPr>
        <p:spPr>
          <a:xfrm>
            <a:off x="8333623" y="3771126"/>
            <a:ext cx="3684982" cy="35248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1600" b="1" dirty="0"/>
              <a:t>Que veut dire le mot clé super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134E36E-2831-4B0E-95BE-5A92180D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04435" y="5665891"/>
            <a:ext cx="5829188" cy="49148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793D34A-301D-4367-A041-31CD4927E4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504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2.4 Classes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B456A6-A883-4AB7-8291-1309C005D6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038" y="2238232"/>
            <a:ext cx="6630180" cy="353495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51924E5-C517-4A90-9662-AD3CBA933F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31132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2.5 Promises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75E9F-BAAC-4697-80CE-776417EB904D}"/>
              </a:ext>
            </a:extLst>
          </p:cNvPr>
          <p:cNvSpPr txBox="1"/>
          <p:nvPr/>
        </p:nvSpPr>
        <p:spPr>
          <a:xfrm>
            <a:off x="1097280" y="2215341"/>
            <a:ext cx="1075666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L’objectif des promises est de simplifier la programmation asynchrone.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Les promises sont plus pratiques que les callbacks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56B9E9C-C001-417E-95CC-EB01775FCD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9251" y="3023250"/>
            <a:ext cx="5901577" cy="154302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D4DB48F-17B2-400F-8B47-547792A6F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715" y="4727848"/>
            <a:ext cx="1162028" cy="2743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683134E-B60A-4F4C-A8BB-CA7ADBF64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6886" y="5002163"/>
            <a:ext cx="2186898" cy="132585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B830C3C-A867-49B4-A886-FE2590D24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77295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2.5 Promises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2275E9F-BAAC-4697-80CE-776417EB904D}"/>
              </a:ext>
            </a:extLst>
          </p:cNvPr>
          <p:cNvSpPr txBox="1"/>
          <p:nvPr/>
        </p:nvSpPr>
        <p:spPr>
          <a:xfrm>
            <a:off x="1097280" y="2215341"/>
            <a:ext cx="107566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CH" dirty="0"/>
              <a:t>La gestion d'erreur des promises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2485E72-052C-42CD-89BD-803718F55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562" y="2836047"/>
            <a:ext cx="6932054" cy="2795825"/>
          </a:xfrm>
          <a:prstGeom prst="rect">
            <a:avLst/>
          </a:prstGeom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583E743-C1A4-4628-9051-9EC4395DB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0207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2.6 Collections : set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563862-44BF-4DE3-8F9A-1C6A3E266D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070" y="2142965"/>
            <a:ext cx="6973972" cy="16060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25691D-F3FC-4D32-978D-57F02EC029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9037" y="3809141"/>
            <a:ext cx="6637065" cy="933269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0C9B715-D0E0-44A3-B3CD-7BE946E941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925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3. Découvrir </a:t>
            </a:r>
            <a:r>
              <a:rPr lang="fr-CH" sz="4000" dirty="0" err="1"/>
              <a:t>TypeScript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15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476CC-0BEA-4E6B-AC43-99F55E56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07767"/>
            <a:ext cx="10058400" cy="34613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u="sng" dirty="0"/>
              <a:t>Quesque </a:t>
            </a:r>
            <a:r>
              <a:rPr lang="fr-CH" u="sng" dirty="0" err="1"/>
              <a:t>TypeScript</a:t>
            </a:r>
            <a:r>
              <a:rPr lang="fr-CH" u="sng" dirty="0"/>
              <a:t> ?</a:t>
            </a:r>
            <a:br>
              <a:rPr lang="fr-CH" u="sng" dirty="0"/>
            </a:br>
            <a:endParaRPr lang="fr-CH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Existe depuis 2012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Sur-ensemble de 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Sur-ensemble de ECMASCRIPT (incluant les fonctionnalités vu précédemment)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Ressemblance avec du Javascript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Fichier avec extension .</a:t>
            </a:r>
            <a:r>
              <a:rPr lang="fr-CH" dirty="0" err="1"/>
              <a:t>ts</a:t>
            </a: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Compilateur </a:t>
            </a:r>
            <a:r>
              <a:rPr lang="fr-CH" dirty="0" err="1"/>
              <a:t>TypeScript</a:t>
            </a:r>
            <a:r>
              <a:rPr lang="fr-CH" dirty="0"/>
              <a:t> compile en Javascript</a:t>
            </a:r>
          </a:p>
        </p:txBody>
      </p:sp>
    </p:spTree>
    <p:extLst>
      <p:ext uri="{BB962C8B-B14F-4D97-AF65-F5344CB8AC3E}">
        <p14:creationId xmlns:p14="http://schemas.microsoft.com/office/powerpoint/2010/main" val="107545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3.1 Les types de </a:t>
            </a:r>
            <a:r>
              <a:rPr lang="fr-CH" sz="4000" dirty="0" err="1"/>
              <a:t>TypeScript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16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0F85B178-CB3C-4DBC-871D-B49EDF4AB5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64979" y="2270388"/>
            <a:ext cx="6189300" cy="3686739"/>
          </a:xfrm>
        </p:spPr>
      </p:pic>
    </p:spTree>
    <p:extLst>
      <p:ext uri="{BB962C8B-B14F-4D97-AF65-F5344CB8AC3E}">
        <p14:creationId xmlns:p14="http://schemas.microsoft.com/office/powerpoint/2010/main" val="303315846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3.1 Les types de </a:t>
            </a:r>
            <a:r>
              <a:rPr lang="fr-CH" sz="4000" dirty="0" err="1"/>
              <a:t>TypeScript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17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C61F475-E3D9-4517-9AFD-FE1B9F8B1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3311" y="2298420"/>
            <a:ext cx="5886337" cy="105154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8020F89-8EFE-451E-91D0-F41267B09F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3789" y="4735445"/>
            <a:ext cx="5825379" cy="120012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7AF2EBA-7CFA-4CB1-B681-56A5E23E9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8553" y="3429000"/>
            <a:ext cx="5775849" cy="117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58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3.2 Les </a:t>
            </a:r>
            <a:r>
              <a:rPr lang="fr-CH" sz="4000" dirty="0" err="1"/>
              <a:t>enums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18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5D8B935-A1BF-48B5-AAEF-7B2AA1F002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6348" y="2255658"/>
            <a:ext cx="7215402" cy="2936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26068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3.3 Les types de retour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19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16BD043F-4A29-4D16-B902-B4DCD389D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57761" y="2443173"/>
            <a:ext cx="6676644" cy="301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753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CH" dirty="0"/>
              <a:t>1.Introduction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21F25-DA69-4379-8C06-0A4CC272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513451"/>
            <a:ext cx="10058400" cy="3355641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u="sng" dirty="0"/>
              <a:t>Pourquoi utiliser Angular ?</a:t>
            </a:r>
            <a:br>
              <a:rPr lang="fr-CH" u="sng" dirty="0"/>
            </a:br>
            <a:endParaRPr lang="fr-CH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Les technologies WEB évoluent rapidement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Développé par Google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Emergence de la technologie en entreprise en Suisse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Conçu pour le web de demain (ECMASCRIPT, WEB COMPONENTS)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/>
              <a:t>Challenging</a:t>
            </a:r>
            <a:r>
              <a:rPr lang="fr-CH" dirty="0"/>
              <a:t> !!!!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447C6EA-7271-433F-B28E-387E7911C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183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3.4 Les interfaces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20</a:t>
            </a:fld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BDD0D0D-6451-4429-8F8F-8B5C8474C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07768"/>
            <a:ext cx="9204960" cy="55599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u="sng" dirty="0"/>
              <a:t>Comment déclare-t-on une interface ? (Pour créer une interface : </a:t>
            </a:r>
            <a:r>
              <a:rPr lang="fr-CH" u="sng" dirty="0" err="1"/>
              <a:t>ng</a:t>
            </a:r>
            <a:r>
              <a:rPr lang="fr-CH" u="sng" dirty="0"/>
              <a:t> g i </a:t>
            </a:r>
            <a:r>
              <a:rPr lang="fr-CH" u="sng" dirty="0" err="1"/>
              <a:t>nomInterface</a:t>
            </a:r>
            <a:r>
              <a:rPr lang="fr-CH" u="sng" dirty="0"/>
              <a:t>)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CCC9AE8-CD08-4E2C-8132-88F97941D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352" y="3096939"/>
            <a:ext cx="2447635" cy="1148891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4416A255-16E7-4E74-8925-9B125B8B3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327" y="3933298"/>
            <a:ext cx="6178740" cy="19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317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3.5 NPM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476CC-0BEA-4E6B-AC43-99F55E56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27472"/>
            <a:ext cx="5615978" cy="1893129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u="sng" dirty="0"/>
              <a:t>Quesque NPM ?</a:t>
            </a:r>
            <a:br>
              <a:rPr lang="fr-CH" u="sng" dirty="0"/>
            </a:br>
            <a:endParaRPr lang="fr-CH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Gestionnaire officiel de paquet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Permet de récupérer des librairies facilement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Gère les dépendances de l'application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Equivalent à </a:t>
            </a:r>
            <a:r>
              <a:rPr lang="fr-CH" dirty="0" err="1"/>
              <a:t>NuGet</a:t>
            </a:r>
            <a:r>
              <a:rPr lang="fr-CH" dirty="0"/>
              <a:t> pour .NET 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1A830C19-112D-483F-91DF-604A547607A3}"/>
              </a:ext>
            </a:extLst>
          </p:cNvPr>
          <p:cNvSpPr txBox="1">
            <a:spLocks/>
          </p:cNvSpPr>
          <p:nvPr/>
        </p:nvSpPr>
        <p:spPr>
          <a:xfrm>
            <a:off x="1185350" y="4301662"/>
            <a:ext cx="5615978" cy="189312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u="sng" dirty="0"/>
              <a:t>Comment l'utiliser ?</a:t>
            </a:r>
            <a:br>
              <a:rPr lang="fr-CH" u="sng" dirty="0"/>
            </a:br>
            <a:endParaRPr lang="fr-CH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/>
              <a:t>npm</a:t>
            </a:r>
            <a:r>
              <a:rPr lang="fr-CH" dirty="0"/>
              <a:t> </a:t>
            </a:r>
            <a:r>
              <a:rPr lang="fr-CH" dirty="0" err="1"/>
              <a:t>install</a:t>
            </a:r>
            <a:r>
              <a:rPr lang="fr-CH" dirty="0"/>
              <a:t> "</a:t>
            </a:r>
            <a:r>
              <a:rPr lang="fr-CH" dirty="0" err="1"/>
              <a:t>NomDuPaquet</a:t>
            </a:r>
            <a:r>
              <a:rPr lang="fr-CH" dirty="0"/>
              <a:t>"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Exemple :  </a:t>
            </a:r>
            <a:r>
              <a:rPr lang="fr-CH" dirty="0" err="1"/>
              <a:t>npm</a:t>
            </a:r>
            <a:r>
              <a:rPr lang="fr-CH" dirty="0"/>
              <a:t> </a:t>
            </a:r>
            <a:r>
              <a:rPr lang="fr-CH" dirty="0" err="1"/>
              <a:t>install</a:t>
            </a:r>
            <a:r>
              <a:rPr lang="fr-CH" dirty="0"/>
              <a:t> </a:t>
            </a:r>
            <a:r>
              <a:rPr lang="fr-CH" dirty="0" err="1"/>
              <a:t>jquery</a:t>
            </a: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Lien : </a:t>
            </a:r>
            <a:r>
              <a:rPr lang="fr-CH" dirty="0">
                <a:hlinkClick r:id="rId2"/>
              </a:rPr>
              <a:t>https://www.npmjs.com/package/</a:t>
            </a: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49033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4. La philosophie </a:t>
            </a:r>
            <a:r>
              <a:rPr lang="fr-CH" sz="4000" dirty="0" err="1"/>
              <a:t>Angular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22</a:t>
            </a:fld>
            <a:endParaRPr lang="en-US" dirty="0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FFF387F-BC0A-406B-B3C3-AF64AD8EEF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7472"/>
            <a:ext cx="9169159" cy="228370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u="sng" dirty="0"/>
              <a:t>Sa philosophie</a:t>
            </a:r>
            <a:br>
              <a:rPr lang="fr-CH" u="sng" dirty="0"/>
            </a:br>
            <a:endParaRPr lang="fr-CH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Code exécuté depuis le navigateur et non pas sur le serveur (comme .NET MVC par exemple)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Framework orienté composant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Application = assemblage de plusieurs composants réutilisables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Composant = Groupe d'éléments HTML dans un </a:t>
            </a:r>
            <a:r>
              <a:rPr lang="fr-CH" dirty="0" err="1"/>
              <a:t>template</a:t>
            </a:r>
            <a:r>
              <a:rPr lang="fr-CH" dirty="0"/>
              <a:t> dédiés à une tâche particulière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3A5563E5-9C54-41D9-85B9-0A9F2EE9BEAD}"/>
              </a:ext>
            </a:extLst>
          </p:cNvPr>
          <p:cNvSpPr txBox="1">
            <a:spLocks/>
          </p:cNvSpPr>
          <p:nvPr/>
        </p:nvSpPr>
        <p:spPr>
          <a:xfrm>
            <a:off x="1097278" y="4573841"/>
            <a:ext cx="5891679" cy="1450757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u="sng" dirty="0"/>
              <a:t>Sa composition</a:t>
            </a:r>
            <a:br>
              <a:rPr lang="fr-CH" u="sng" dirty="0"/>
            </a:br>
            <a:endParaRPr lang="fr-CH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Composants organisé de façon hiérarchique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L'application est un compostant comme les autres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Composant parent -&gt; enfant -&gt; enfant -&gt; enfant etc…</a:t>
            </a:r>
          </a:p>
        </p:txBody>
      </p:sp>
    </p:spTree>
    <p:extLst>
      <p:ext uri="{BB962C8B-B14F-4D97-AF65-F5344CB8AC3E}">
        <p14:creationId xmlns:p14="http://schemas.microsoft.com/office/powerpoint/2010/main" val="295908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779431"/>
          </a:xfrm>
        </p:spPr>
        <p:txBody>
          <a:bodyPr>
            <a:normAutofit/>
          </a:bodyPr>
          <a:lstStyle/>
          <a:p>
            <a:r>
              <a:rPr lang="fr-CH" sz="4000" dirty="0"/>
              <a:t>4. La philosophie </a:t>
            </a:r>
            <a:r>
              <a:rPr lang="fr-CH" sz="4000" dirty="0" err="1"/>
              <a:t>Angular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746F67C-DDD9-439D-8652-E1DEA5CE17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392277"/>
            <a:ext cx="8147809" cy="482474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u="sng" dirty="0"/>
              <a:t>Comment sont organisés les composants dans cette page ?</a:t>
            </a:r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3CCFAB6-5031-47AF-95D6-C5D6259A6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373" y="2200994"/>
            <a:ext cx="11547219" cy="3505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00639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4. La philosophie </a:t>
            </a:r>
            <a:r>
              <a:rPr lang="fr-CH" sz="4000" dirty="0" err="1"/>
              <a:t>Angular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24</a:t>
            </a:fld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4B69B787-138F-40AF-867E-F4A6C40DF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64233"/>
            <a:ext cx="10532601" cy="1061439"/>
          </a:xfrm>
        </p:spPr>
        <p:txBody>
          <a:bodyPr>
            <a:normAutofit fontScale="70000" lnSpcReduction="20000"/>
          </a:bodyPr>
          <a:lstStyle/>
          <a:p>
            <a:r>
              <a:rPr lang="fr-CH" dirty="0"/>
              <a:t>Course de poney : </a:t>
            </a:r>
          </a:p>
          <a:p>
            <a:pPr>
              <a:lnSpc>
                <a:spcPct val="170000"/>
              </a:lnSpc>
            </a:pPr>
            <a:r>
              <a:rPr lang="fr-CH" dirty="0"/>
              <a:t>- Une application (</a:t>
            </a:r>
            <a:r>
              <a:rPr lang="fr-CH" dirty="0" err="1"/>
              <a:t>Ponyracer</a:t>
            </a:r>
            <a:r>
              <a:rPr lang="fr-CH" dirty="0"/>
              <a:t>) </a:t>
            </a:r>
            <a:br>
              <a:rPr lang="fr-CH" dirty="0"/>
            </a:br>
            <a:r>
              <a:rPr lang="fr-CH" dirty="0"/>
              <a:t>- Affiche un menu (Menu) avec l’utilisateur connecté (User) et une vue enfant (Race), affichant, les poneys (</a:t>
            </a:r>
            <a:r>
              <a:rPr lang="fr-CH" dirty="0" err="1"/>
              <a:t>Pony</a:t>
            </a:r>
            <a:r>
              <a:rPr lang="fr-CH" dirty="0"/>
              <a:t>) en course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F995D46-66D0-4E8A-8C14-D45639D72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7841" y="3104851"/>
            <a:ext cx="6445372" cy="3291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08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4. La philosophie </a:t>
            </a:r>
            <a:r>
              <a:rPr lang="fr-CH" sz="4000" dirty="0" err="1"/>
              <a:t>Angular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25</a:t>
            </a:fld>
            <a:endParaRPr lang="en-US" dirty="0"/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71654ED2-662D-4204-A0EB-787A0875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" y="2442422"/>
            <a:ext cx="6031115" cy="3112710"/>
          </a:xfrm>
          <a:prstGeom prst="rect">
            <a:avLst/>
          </a:prstGeom>
        </p:spPr>
      </p:pic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2BFA7A7E-627C-4776-AD99-582EFB3B0888}"/>
              </a:ext>
            </a:extLst>
          </p:cNvPr>
          <p:cNvCxnSpPr/>
          <p:nvPr/>
        </p:nvCxnSpPr>
        <p:spPr>
          <a:xfrm>
            <a:off x="5945895" y="2200993"/>
            <a:ext cx="0" cy="37081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Image 12">
            <a:extLst>
              <a:ext uri="{FF2B5EF4-FFF2-40B4-BE49-F238E27FC236}">
                <a16:creationId xmlns:a16="http://schemas.microsoft.com/office/drawing/2014/main" id="{FB9270A7-2AB7-4222-AFCF-9D80EA527C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6480" y="2442422"/>
            <a:ext cx="6057784" cy="1859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699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5. Commençons de zéro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476CC-0BEA-4E6B-AC43-99F55E56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99902"/>
            <a:ext cx="8327013" cy="2446827"/>
          </a:xfrm>
        </p:spPr>
        <p:txBody>
          <a:bodyPr>
            <a:normAutofit fontScale="92500"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u="sng" dirty="0"/>
              <a:t> Quels sont les prérequis au niveau des outils ?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/>
              <a:t>IDE (</a:t>
            </a:r>
            <a:r>
              <a:rPr lang="fr-CH" dirty="0"/>
              <a:t>Visual code par exemple</a:t>
            </a:r>
            <a:r>
              <a:rPr lang="fr-CH" b="1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 err="1"/>
              <a:t>NodeJS</a:t>
            </a:r>
            <a:r>
              <a:rPr lang="fr-CH" dirty="0"/>
              <a:t> (Serveur / Outils modernes de Javascript sont fait pour </a:t>
            </a:r>
            <a:r>
              <a:rPr lang="fr-CH" dirty="0" err="1"/>
              <a:t>NodeJs</a:t>
            </a:r>
            <a:r>
              <a:rPr lang="fr-CH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/>
              <a:t>NPM</a:t>
            </a:r>
            <a:r>
              <a:rPr lang="fr-CH" dirty="0"/>
              <a:t> (Gestionnaire de paquets)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 err="1"/>
              <a:t>Angular</a:t>
            </a:r>
            <a:r>
              <a:rPr lang="fr-CH" b="1" dirty="0"/>
              <a:t> CLI </a:t>
            </a:r>
            <a:r>
              <a:rPr lang="fr-CH" dirty="0"/>
              <a:t>(outil qui permet d'éviter de créer les points ci-dessous manuellement)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CH" dirty="0"/>
              <a:t>Création de projet </a:t>
            </a:r>
            <a:r>
              <a:rPr lang="fr-CH" dirty="0" err="1"/>
              <a:t>TypeScript</a:t>
            </a:r>
            <a:endParaRPr lang="fr-CH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fr-CH" dirty="0" err="1"/>
              <a:t>Pré-processeur</a:t>
            </a:r>
            <a:r>
              <a:rPr lang="fr-CH" dirty="0"/>
              <a:t> CSS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CH" dirty="0"/>
              <a:t>Outils de construction(</a:t>
            </a:r>
            <a:r>
              <a:rPr lang="fr-CH" dirty="0" err="1"/>
              <a:t>compiler,tester,packager</a:t>
            </a:r>
            <a:r>
              <a:rPr lang="fr-CH" dirty="0"/>
              <a:t> etc…)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09286C58-5CB9-413A-95A6-FC6C078EA417}"/>
              </a:ext>
            </a:extLst>
          </p:cNvPr>
          <p:cNvSpPr txBox="1">
            <a:spLocks/>
          </p:cNvSpPr>
          <p:nvPr/>
        </p:nvSpPr>
        <p:spPr>
          <a:xfrm>
            <a:off x="977810" y="4546729"/>
            <a:ext cx="9779025" cy="1702437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CH" u="sng" dirty="0"/>
              <a:t> Téléchargez et installez :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 err="1"/>
              <a:t>NodeJS</a:t>
            </a:r>
            <a:r>
              <a:rPr lang="fr-CH" b="1" dirty="0"/>
              <a:t> : </a:t>
            </a:r>
            <a:r>
              <a:rPr lang="fr-CH" dirty="0">
                <a:hlinkClick r:id="rId2"/>
              </a:rPr>
              <a:t>https://nodejs.org/en/</a:t>
            </a:r>
            <a:r>
              <a:rPr lang="fr-CH" b="1" dirty="0"/>
              <a:t> </a:t>
            </a: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/>
              <a:t>NPM</a:t>
            </a:r>
            <a:r>
              <a:rPr lang="fr-CH" dirty="0"/>
              <a:t> (Gestionnaire de paquets) : contenu dans l'installation de </a:t>
            </a:r>
            <a:r>
              <a:rPr lang="fr-CH" dirty="0" err="1"/>
              <a:t>NodeJs</a:t>
            </a: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 err="1"/>
              <a:t>Angular</a:t>
            </a:r>
            <a:r>
              <a:rPr lang="fr-CH" b="1" dirty="0"/>
              <a:t> CLI : </a:t>
            </a:r>
            <a:r>
              <a:rPr lang="fr-CH" dirty="0"/>
              <a:t>Ouvrir un </a:t>
            </a:r>
            <a:r>
              <a:rPr lang="fr-CH" dirty="0" err="1"/>
              <a:t>powershell</a:t>
            </a:r>
            <a:r>
              <a:rPr lang="fr-CH" dirty="0"/>
              <a:t> et taper -&gt; </a:t>
            </a:r>
            <a:r>
              <a:rPr lang="fr-CH" dirty="0" err="1"/>
              <a:t>npm</a:t>
            </a:r>
            <a:r>
              <a:rPr lang="fr-CH" dirty="0"/>
              <a:t> </a:t>
            </a:r>
            <a:r>
              <a:rPr lang="fr-CH" dirty="0" err="1"/>
              <a:t>install</a:t>
            </a:r>
            <a:r>
              <a:rPr lang="fr-CH" dirty="0"/>
              <a:t> -g @angular/cli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/>
              <a:t>Visual studio code </a:t>
            </a:r>
            <a:r>
              <a:rPr lang="fr-CH" dirty="0"/>
              <a:t>:  </a:t>
            </a:r>
            <a:r>
              <a:rPr lang="fr-CH" dirty="0">
                <a:hlinkClick r:id="rId3"/>
              </a:rPr>
              <a:t>https://code.visualstudio.com/</a:t>
            </a: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3592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5.1 Lancer une application </a:t>
            </a:r>
            <a:r>
              <a:rPr lang="fr-CH" sz="4000" dirty="0" err="1"/>
              <a:t>Angular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476CC-0BEA-4E6B-AC43-99F55E56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23" y="2274511"/>
            <a:ext cx="11635396" cy="3698956"/>
          </a:xfrm>
        </p:spPr>
        <p:txBody>
          <a:bodyPr>
            <a:normAutofit fontScale="77500" lnSpcReduction="2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u="sng" dirty="0"/>
              <a:t> Comment lancer une application </a:t>
            </a:r>
            <a:r>
              <a:rPr lang="fr-CH" u="sng" dirty="0" err="1"/>
              <a:t>Angular</a:t>
            </a:r>
            <a:r>
              <a:rPr lang="fr-CH" u="sng" dirty="0"/>
              <a:t> ? </a:t>
            </a:r>
          </a:p>
          <a:p>
            <a:pPr lvl="1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CH" dirty="0"/>
              <a:t>Nous aller générer l'application avec la commande </a:t>
            </a:r>
            <a:r>
              <a:rPr lang="fr-CH" dirty="0" err="1"/>
              <a:t>ng</a:t>
            </a:r>
            <a:r>
              <a:rPr lang="fr-CH" dirty="0"/>
              <a:t> (</a:t>
            </a:r>
            <a:r>
              <a:rPr lang="fr-CH" dirty="0" err="1"/>
              <a:t>Angular</a:t>
            </a:r>
            <a:r>
              <a:rPr lang="fr-CH" dirty="0"/>
              <a:t> CLI) :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CH" sz="1400" dirty="0"/>
              <a:t>Lancer le terminal intégré à Visual code </a:t>
            </a:r>
            <a:r>
              <a:rPr lang="fr-CH" sz="1400" b="1" dirty="0"/>
              <a:t>(Menu du haut -&gt; </a:t>
            </a:r>
            <a:r>
              <a:rPr lang="fr-CH" sz="1400" b="1" dirty="0" err="1"/>
              <a:t>View</a:t>
            </a:r>
            <a:r>
              <a:rPr lang="fr-CH" sz="1400" b="1" dirty="0"/>
              <a:t> -&gt; Integrated Terminal)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CH" sz="1400" dirty="0"/>
              <a:t>Se placer dans votre dossier de DEV -&gt; </a:t>
            </a:r>
            <a:r>
              <a:rPr lang="fr-CH" sz="1400" b="1" dirty="0"/>
              <a:t>cd C:\myDevFolder</a:t>
            </a:r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CH" sz="1400" dirty="0"/>
              <a:t>Dans le terminal, créer un nouveau projet </a:t>
            </a:r>
            <a:r>
              <a:rPr lang="fr-CH" sz="1400" dirty="0" err="1"/>
              <a:t>Angular</a:t>
            </a:r>
            <a:r>
              <a:rPr lang="fr-CH" sz="1400" dirty="0"/>
              <a:t> : </a:t>
            </a:r>
            <a:r>
              <a:rPr lang="fr-CH" sz="1400" b="1" dirty="0" err="1"/>
              <a:t>ng</a:t>
            </a:r>
            <a:r>
              <a:rPr lang="fr-CH" sz="1400" b="1" dirty="0"/>
              <a:t> new </a:t>
            </a:r>
            <a:r>
              <a:rPr lang="fr-CH" sz="1400" b="1" dirty="0" err="1"/>
              <a:t>myFirstAngularApp</a:t>
            </a:r>
            <a:r>
              <a:rPr lang="fr-CH" sz="1400" b="1" dirty="0"/>
              <a:t> - (</a:t>
            </a:r>
            <a:r>
              <a:rPr lang="fr-CH" sz="1400" dirty="0"/>
              <a:t>Nous avons donc le squelette de notre projet </a:t>
            </a:r>
            <a:r>
              <a:rPr lang="fr-CH" sz="1400" dirty="0" err="1"/>
              <a:t>Angular</a:t>
            </a:r>
            <a:r>
              <a:rPr lang="fr-CH" sz="1400" dirty="0"/>
              <a:t> crée dans un dossier </a:t>
            </a:r>
            <a:r>
              <a:rPr lang="fr-CH" sz="1400" b="1" dirty="0" err="1"/>
              <a:t>myFirstAngularApp</a:t>
            </a:r>
            <a:r>
              <a:rPr lang="fr-CH" sz="1400" dirty="0"/>
              <a:t> )</a:t>
            </a:r>
            <a:endParaRPr lang="fr-CH" sz="1400" b="1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CH" sz="1400" dirty="0"/>
              <a:t>Se placer dans l'application </a:t>
            </a:r>
            <a:r>
              <a:rPr lang="fr-CH" sz="1400" dirty="0" err="1"/>
              <a:t>Angular</a:t>
            </a:r>
            <a:r>
              <a:rPr lang="fr-CH" sz="1400" dirty="0"/>
              <a:t> crée : cd </a:t>
            </a:r>
            <a:r>
              <a:rPr lang="fr-CH" sz="1400" b="1" dirty="0" err="1"/>
              <a:t>myFirstAngularApp</a:t>
            </a:r>
            <a:endParaRPr lang="fr-CH" sz="1400" b="1" dirty="0"/>
          </a:p>
          <a:p>
            <a:pPr lvl="2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fr-CH" sz="1400" dirty="0"/>
              <a:t>Lancer l'application : </a:t>
            </a:r>
            <a:r>
              <a:rPr lang="fr-CH" sz="1400" b="1" dirty="0" err="1"/>
              <a:t>ng</a:t>
            </a:r>
            <a:r>
              <a:rPr lang="fr-CH" sz="1400" b="1" dirty="0"/>
              <a:t> serve -&gt; yes partout -&gt; utiliser </a:t>
            </a:r>
            <a:r>
              <a:rPr lang="fr-CH" sz="1400" b="1" dirty="0" err="1"/>
              <a:t>css</a:t>
            </a:r>
            <a:r>
              <a:rPr lang="fr-CH" sz="1400" b="1" dirty="0"/>
              <a:t> (</a:t>
            </a:r>
            <a:r>
              <a:rPr lang="fr-CH" sz="1400" dirty="0"/>
              <a:t>Cela va démarrer un petit serveur HTTP localement, avec rechargement à chaud. Ainsi, à chaque modification de fichier, l’application sera reconstruite et le navigateur se rechargera automatiquement)</a:t>
            </a:r>
            <a:endParaRPr lang="fr-CH" sz="1400" b="1" dirty="0"/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RDV sur </a:t>
            </a:r>
            <a:r>
              <a:rPr lang="fr-CH" dirty="0">
                <a:hlinkClick r:id="rId2"/>
              </a:rPr>
              <a:t>http://localhost:4200/</a:t>
            </a:r>
            <a:r>
              <a:rPr lang="fr-CH" dirty="0"/>
              <a:t>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>
                <a:solidFill>
                  <a:srgbClr val="C00000"/>
                </a:solidFill>
              </a:rPr>
              <a:t> </a:t>
            </a:r>
            <a:r>
              <a:rPr lang="fr-CH" sz="1500" b="1" dirty="0">
                <a:solidFill>
                  <a:srgbClr val="C00000"/>
                </a:solidFill>
              </a:rPr>
              <a:t>BRAVO vous avez votre première application </a:t>
            </a:r>
            <a:r>
              <a:rPr lang="fr-CH" sz="1500" b="1" dirty="0" err="1">
                <a:solidFill>
                  <a:srgbClr val="C00000"/>
                </a:solidFill>
              </a:rPr>
              <a:t>Angular</a:t>
            </a:r>
            <a:r>
              <a:rPr lang="fr-CH" sz="1500" b="1" dirty="0">
                <a:solidFill>
                  <a:srgbClr val="C00000"/>
                </a:solidFill>
              </a:rPr>
              <a:t> qui tourne </a:t>
            </a:r>
            <a:r>
              <a:rPr lang="fr-CH" sz="1500" b="1" dirty="0">
                <a:solidFill>
                  <a:srgbClr val="C00000"/>
                </a:solidFill>
                <a:sym typeface="Wingdings" panose="05000000000000000000" pitchFamily="2" charset="2"/>
              </a:rPr>
              <a:t></a:t>
            </a:r>
            <a:endParaRPr lang="fr-CH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2578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5.2 Structure de l'application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28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476CC-0BEA-4E6B-AC43-99F55E56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23" y="2274511"/>
            <a:ext cx="11635396" cy="3698956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CH" u="sng" dirty="0"/>
              <a:t> Les différents fichiers :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 err="1"/>
              <a:t>package.json</a:t>
            </a:r>
            <a:r>
              <a:rPr lang="fr-CH" b="1" dirty="0"/>
              <a:t> </a:t>
            </a:r>
            <a:r>
              <a:rPr lang="fr-CH" dirty="0"/>
              <a:t>: C’est là que sont définies les dépendances de l’application.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 err="1"/>
              <a:t>tsconfig.json</a:t>
            </a:r>
            <a:r>
              <a:rPr lang="fr-CH" b="1" dirty="0"/>
              <a:t> </a:t>
            </a:r>
            <a:r>
              <a:rPr lang="fr-CH" dirty="0"/>
              <a:t>: Stocke les options de compilation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 err="1"/>
              <a:t>tslint.json</a:t>
            </a:r>
            <a:r>
              <a:rPr lang="fr-CH" b="1" dirty="0"/>
              <a:t>  </a:t>
            </a:r>
            <a:r>
              <a:rPr lang="fr-CH" dirty="0"/>
              <a:t>: un linter, pratique pour vérifier si ton code suit un ensemble de bonnes pratiques.</a:t>
            </a:r>
            <a:endParaRPr lang="fr-CH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b="1" dirty="0" err="1"/>
              <a:t>angular.json</a:t>
            </a:r>
            <a:r>
              <a:rPr lang="fr-CH" b="1" dirty="0"/>
              <a:t> </a:t>
            </a:r>
            <a:r>
              <a:rPr lang="fr-CH" dirty="0"/>
              <a:t>: fichier de configuration de </a:t>
            </a:r>
            <a:r>
              <a:rPr lang="fr-CH" dirty="0" err="1"/>
              <a:t>Angular</a:t>
            </a:r>
            <a:r>
              <a:rPr lang="fr-CH" dirty="0"/>
              <a:t> CLI si tu veux changer quelques-unes des options par défaut.</a:t>
            </a:r>
          </a:p>
        </p:txBody>
      </p:sp>
    </p:spTree>
    <p:extLst>
      <p:ext uri="{BB962C8B-B14F-4D97-AF65-F5344CB8AC3E}">
        <p14:creationId xmlns:p14="http://schemas.microsoft.com/office/powerpoint/2010/main" val="2554315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5.2 Notre premier composant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29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476CC-0BEA-4E6B-AC43-99F55E56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23" y="2274511"/>
            <a:ext cx="11635396" cy="3698956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Notre application est elle-même un simple composant 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Un composant est lié à un Template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marL="201168" lvl="1" indent="0">
              <a:buNone/>
            </a:pPr>
            <a:r>
              <a:rPr lang="fr-CH" u="sng" dirty="0"/>
              <a:t>Comment créer un composant ?</a:t>
            </a:r>
          </a:p>
          <a:p>
            <a:pPr marL="201168" lvl="1" indent="0">
              <a:buNone/>
            </a:pPr>
            <a:endParaRPr lang="fr-CH" u="sng" dirty="0"/>
          </a:p>
          <a:p>
            <a:pPr lvl="1"/>
            <a:r>
              <a:rPr lang="fr-CH" dirty="0" err="1"/>
              <a:t>ng</a:t>
            </a:r>
            <a:r>
              <a:rPr lang="fr-CH" dirty="0"/>
              <a:t> </a:t>
            </a:r>
            <a:r>
              <a:rPr lang="fr-CH" dirty="0" err="1"/>
              <a:t>generate</a:t>
            </a:r>
            <a:r>
              <a:rPr lang="fr-CH" dirty="0"/>
              <a:t> component "Nom de votre composant"</a:t>
            </a:r>
          </a:p>
          <a:p>
            <a:pPr lvl="1"/>
            <a:r>
              <a:rPr lang="fr-CH" dirty="0"/>
              <a:t>Chaque intégration de composant dans un </a:t>
            </a:r>
            <a:r>
              <a:rPr lang="fr-CH" dirty="0" err="1"/>
              <a:t>template</a:t>
            </a:r>
            <a:br>
              <a:rPr lang="fr-CH" dirty="0"/>
            </a:br>
            <a:r>
              <a:rPr lang="fr-CH" dirty="0"/>
              <a:t>recrée une nouvelle instance de celui-ci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8AF4BC4-2673-43F9-A96F-13B59F8FF4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93" y="2407743"/>
            <a:ext cx="6351026" cy="3432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812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CH" sz="4000" dirty="0"/>
              <a:t>2. </a:t>
            </a:r>
            <a:r>
              <a:rPr lang="de-CH" sz="4000" dirty="0" err="1"/>
              <a:t>Introduction</a:t>
            </a:r>
            <a:r>
              <a:rPr lang="de-CH" sz="4000" dirty="0"/>
              <a:t> rapide à ECMASCRIPT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521F25-DA69-4379-8C06-0A4CC272A0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407767"/>
            <a:ext cx="10058400" cy="346132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CH" dirty="0"/>
              <a:t> </a:t>
            </a:r>
            <a:r>
              <a:rPr lang="fr-CH" u="sng" dirty="0"/>
              <a:t>Quesque ECMASCRIPT et quelle sont ses spécificités ?</a:t>
            </a:r>
            <a:br>
              <a:rPr lang="fr-CH" u="sng" dirty="0"/>
            </a:br>
            <a:endParaRPr lang="fr-CH" u="sng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Un standard et un ensemble de normes dans les langages de type script (Exemple Javascript)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Nouvelle version chaque année, avec ajout de fonctionnalités (classes, constantes, </a:t>
            </a:r>
            <a:r>
              <a:rPr lang="fr-CH" dirty="0" err="1"/>
              <a:t>etc</a:t>
            </a:r>
            <a:r>
              <a:rPr lang="fr-CH" dirty="0"/>
              <a:t> …)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Angular bénéficie de ces fonctionnalités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 err="1"/>
              <a:t>Debuggage</a:t>
            </a:r>
            <a:r>
              <a:rPr lang="fr-CH" dirty="0"/>
              <a:t> du code directement sur le navigateur après compilation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Adapté à tous les navigateurs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02B57B1-9C1F-4236-BD24-282A52BC0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8760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5.2 Notre premier module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30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476CC-0BEA-4E6B-AC43-99F55E56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7223" y="2125046"/>
            <a:ext cx="11635396" cy="4205416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Notre application aura toujours au moins un module, le module racine (</a:t>
            </a:r>
            <a:r>
              <a:rPr lang="fr-CH" dirty="0" err="1"/>
              <a:t>app.module.ts</a:t>
            </a:r>
            <a:r>
              <a:rPr lang="fr-CH" dirty="0"/>
              <a:t>)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Un module est composé de composants, de services, d'autres modules etc…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Nous pourrions ajouter un module dédié à la partie Administration de notre application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Pour créer un module :  </a:t>
            </a:r>
            <a:r>
              <a:rPr lang="fr-CH" dirty="0" err="1"/>
              <a:t>ng</a:t>
            </a:r>
            <a:r>
              <a:rPr lang="fr-CH" dirty="0"/>
              <a:t> </a:t>
            </a:r>
            <a:r>
              <a:rPr lang="fr-CH" dirty="0" err="1"/>
              <a:t>generate</a:t>
            </a:r>
            <a:r>
              <a:rPr lang="fr-CH" dirty="0"/>
              <a:t> module "</a:t>
            </a:r>
            <a:r>
              <a:rPr lang="fr-CH" dirty="0" err="1"/>
              <a:t>NomDeMonModule</a:t>
            </a:r>
            <a:r>
              <a:rPr lang="fr-CH" dirty="0"/>
              <a:t>"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Déclarations : liste des composants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Imports : liste des différents modules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Providers : liste des services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Bootstrap : définit le composant qui va se lancer par </a:t>
            </a:r>
            <a:r>
              <a:rPr lang="fr-CH" dirty="0" err="1"/>
              <a:t>défautl</a:t>
            </a:r>
            <a:br>
              <a:rPr lang="fr-CH" dirty="0"/>
            </a:br>
            <a:r>
              <a:rPr lang="fr-CH" dirty="0"/>
              <a:t>dans le module en question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F1D43513-951C-44D5-ADE9-8DBFD3E750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3508" y="3248758"/>
            <a:ext cx="5057549" cy="3015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205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79" y="286603"/>
            <a:ext cx="10759147" cy="1450757"/>
          </a:xfrm>
        </p:spPr>
        <p:txBody>
          <a:bodyPr>
            <a:normAutofit/>
          </a:bodyPr>
          <a:lstStyle/>
          <a:p>
            <a:r>
              <a:rPr lang="fr-CH" sz="4000" dirty="0"/>
              <a:t>5.3 Démarrage de l'application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31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924476CC-0BEA-4E6B-AC43-99F55E56BF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493" y="3259253"/>
            <a:ext cx="10669877" cy="1066562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Le fichier index html : la seule page de notre application (d’où le nom SPA, single page application)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CH" dirty="0"/>
              <a:t>Il est aussi le point d'entrée de notre application </a:t>
            </a:r>
            <a:r>
              <a:rPr lang="fr-CH" dirty="0">
                <a:sym typeface="Wingdings" panose="05000000000000000000" pitchFamily="2" charset="2"/>
              </a:rPr>
              <a:t></a:t>
            </a:r>
          </a:p>
        </p:txBody>
      </p:sp>
    </p:spTree>
    <p:extLst>
      <p:ext uri="{BB962C8B-B14F-4D97-AF65-F5344CB8AC3E}">
        <p14:creationId xmlns:p14="http://schemas.microsoft.com/office/powerpoint/2010/main" val="32119895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5.3 Exercice 1 : les composants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2697"/>
            <a:ext cx="2828485" cy="4213465"/>
          </a:xfrm>
        </p:spPr>
        <p:txBody>
          <a:bodyPr>
            <a:normAutofit lnSpcReduction="10000"/>
          </a:bodyPr>
          <a:lstStyle/>
          <a:p>
            <a:r>
              <a:rPr lang="fr-CH" dirty="0"/>
              <a:t>But de l'exercice 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Reproduire sur votre écran ce qui est représenté sur l'image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6 composants correspondant aux différentes couleurs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Afficher les composants avec le même style de couleurs, propriétés (H x L) et les même titre.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Les composants parents doivent de préférences définir la hauteur et la largeur des composants enfants</a:t>
            </a:r>
          </a:p>
          <a:p>
            <a:pPr marL="0" indent="0">
              <a:buNone/>
            </a:pPr>
            <a:r>
              <a:rPr lang="fr-CH" dirty="0"/>
              <a:t>Conseils 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Utilise le binding de données : entrées (@Input) pour passer des variables à tes composants</a:t>
            </a:r>
          </a:p>
          <a:p>
            <a:pPr marL="0" indent="0">
              <a:buNone/>
            </a:pPr>
            <a:endParaRPr lang="fr-CH" sz="1200" dirty="0"/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447411FD-2940-41B9-A989-1C29156DDC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334" y="2088174"/>
            <a:ext cx="7620180" cy="3661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91345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 La syntaxe des </a:t>
            </a:r>
            <a:r>
              <a:rPr lang="fr-CH" sz="4000" dirty="0" err="1"/>
              <a:t>templates</a:t>
            </a:r>
            <a:r>
              <a:rPr lang="fr-CH" sz="4000" dirty="0"/>
              <a:t>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33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211977"/>
            <a:ext cx="9997440" cy="4004185"/>
          </a:xfrm>
        </p:spPr>
        <p:txBody>
          <a:bodyPr>
            <a:normAutofit/>
          </a:bodyPr>
          <a:lstStyle/>
          <a:p>
            <a:r>
              <a:rPr lang="fr-CH" dirty="0"/>
              <a:t>Rappel 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Un composant à besoin de sa vue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Pour définir un </a:t>
            </a:r>
            <a:r>
              <a:rPr lang="fr-CH" sz="1200" dirty="0" err="1"/>
              <a:t>template</a:t>
            </a:r>
            <a:r>
              <a:rPr lang="fr-CH" sz="1200" dirty="0"/>
              <a:t> nous pouvons le faire soit dans le composant soit dans un fichier séparé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r>
              <a:rPr lang="fr-CH" dirty="0"/>
              <a:t>Suite 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Nous allons voir plusieurs concepts de manipulations de données dans les </a:t>
            </a:r>
            <a:r>
              <a:rPr lang="fr-CH" sz="1200" dirty="0" err="1"/>
              <a:t>templates</a:t>
            </a:r>
            <a:endParaRPr lang="fr-CH" sz="1200" dirty="0"/>
          </a:p>
          <a:p>
            <a:pPr marL="0" indent="0">
              <a:buNone/>
            </a:pPr>
            <a:endParaRPr lang="fr-CH" sz="1200" dirty="0"/>
          </a:p>
        </p:txBody>
      </p:sp>
    </p:spTree>
    <p:extLst>
      <p:ext uri="{BB962C8B-B14F-4D97-AF65-F5344CB8AC3E}">
        <p14:creationId xmlns:p14="http://schemas.microsoft.com/office/powerpoint/2010/main" val="2903383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6.1 Interpolation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34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6AA93374-998B-449F-A86E-C94CB9206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6646" y="1956186"/>
            <a:ext cx="6701662" cy="2006214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098765"/>
            <a:ext cx="3884767" cy="180267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Les doubles accolades indique que l'expression doit être évaluée avec la valeur équivalente précisée dans le composant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33AF9489-37C1-4D83-99C9-33D57BF786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835" y="3962400"/>
            <a:ext cx="6631474" cy="2116648"/>
          </a:xfrm>
          <a:prstGeom prst="rect">
            <a:avLst/>
          </a:prstGeom>
        </p:spPr>
      </p:pic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B186902-2DF2-482C-9C0E-73E0F2C8D851}"/>
              </a:ext>
            </a:extLst>
          </p:cNvPr>
          <p:cNvSpPr txBox="1">
            <a:spLocks/>
          </p:cNvSpPr>
          <p:nvPr/>
        </p:nvSpPr>
        <p:spPr>
          <a:xfrm>
            <a:off x="651879" y="4044019"/>
            <a:ext cx="3884767" cy="200621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Interpolation d'un </a:t>
            </a:r>
            <a:r>
              <a:rPr lang="fr-CH" dirty="0" err="1"/>
              <a:t>object</a:t>
            </a:r>
            <a:r>
              <a:rPr lang="fr-CH" dirty="0"/>
              <a:t> plus complexe au lieu d'une valeur simple</a:t>
            </a:r>
          </a:p>
        </p:txBody>
      </p:sp>
    </p:spTree>
    <p:extLst>
      <p:ext uri="{BB962C8B-B14F-4D97-AF65-F5344CB8AC3E}">
        <p14:creationId xmlns:p14="http://schemas.microsoft.com/office/powerpoint/2010/main" val="3426588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6.2 Ajout de composants dans nos composants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35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098765"/>
            <a:ext cx="3884767" cy="351826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On a notre composant application, </a:t>
            </a:r>
            <a:r>
              <a:rPr lang="fr-CH" dirty="0" err="1"/>
              <a:t>AppComponent</a:t>
            </a:r>
            <a:r>
              <a:rPr lang="fr-CH" dirty="0"/>
              <a:t>, où on veut afficher le composant listant les courses de poneys, </a:t>
            </a:r>
            <a:r>
              <a:rPr lang="fr-CH" dirty="0" err="1"/>
              <a:t>RacesComponent</a:t>
            </a:r>
            <a:r>
              <a:rPr lang="fr-CH" dirty="0"/>
              <a:t>.</a:t>
            </a:r>
            <a:br>
              <a:rPr lang="fr-CH" dirty="0"/>
            </a:br>
            <a:endParaRPr lang="fr-CH" dirty="0"/>
          </a:p>
          <a:p>
            <a:r>
              <a:rPr lang="fr-CH" dirty="0"/>
              <a:t>On a donc ajouté le composant </a:t>
            </a:r>
            <a:r>
              <a:rPr lang="fr-CH" dirty="0" err="1"/>
              <a:t>RacesComponent</a:t>
            </a:r>
            <a:r>
              <a:rPr lang="fr-CH" dirty="0"/>
              <a:t> dans le </a:t>
            </a:r>
            <a:r>
              <a:rPr lang="fr-CH" dirty="0" err="1"/>
              <a:t>template</a:t>
            </a:r>
            <a:r>
              <a:rPr lang="fr-CH" dirty="0"/>
              <a:t>, en incluant une balise dont le nom correspond au </a:t>
            </a:r>
            <a:r>
              <a:rPr lang="fr-CH" dirty="0" err="1"/>
              <a:t>selector</a:t>
            </a:r>
            <a:r>
              <a:rPr lang="fr-CH" dirty="0"/>
              <a:t> défini dans le composant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BD5955C-43AF-4AF6-8FE5-578BFC849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3982" y="2019337"/>
            <a:ext cx="6735951" cy="3916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18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6.3 Ajout de composants dans nos composants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36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098765"/>
            <a:ext cx="3884767" cy="3518264"/>
          </a:xfrm>
          <a:prstGeom prst="rect">
            <a:avLst/>
          </a:prstGeom>
        </p:spPr>
        <p:txBody>
          <a:bodyPr vert="horz" lIns="0" tIns="45720" rIns="0" bIns="45720" rtlCol="0">
            <a:normAutofit fontScale="925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Dans </a:t>
            </a:r>
            <a:r>
              <a:rPr lang="fr-CH" dirty="0" err="1"/>
              <a:t>app.module.ts</a:t>
            </a:r>
            <a:r>
              <a:rPr lang="fr-CH" dirty="0"/>
              <a:t>, le composant </a:t>
            </a:r>
            <a:r>
              <a:rPr lang="fr-CH" dirty="0" err="1"/>
              <a:t>Racescomponent</a:t>
            </a:r>
            <a:r>
              <a:rPr lang="fr-CH" dirty="0"/>
              <a:t> doit être ajouté (il s'ajoute automatiquement avec </a:t>
            </a:r>
            <a:r>
              <a:rPr lang="fr-CH" dirty="0" err="1"/>
              <a:t>ng</a:t>
            </a:r>
            <a:r>
              <a:rPr lang="fr-CH" dirty="0"/>
              <a:t> g c).</a:t>
            </a:r>
          </a:p>
          <a:p>
            <a:pPr marL="0" indent="0">
              <a:buNone/>
            </a:pPr>
            <a:endParaRPr lang="fr-CH" dirty="0"/>
          </a:p>
          <a:p>
            <a:pPr marL="0" indent="0">
              <a:buNone/>
            </a:pPr>
            <a:br>
              <a:rPr lang="fr-CH" dirty="0"/>
            </a:br>
            <a:r>
              <a:rPr lang="fr-CH" dirty="0" err="1"/>
              <a:t>RacesComponent</a:t>
            </a:r>
            <a:r>
              <a:rPr lang="fr-CH" dirty="0"/>
              <a:t> n’est pas le composant racine de notre application, donc il doit être dans les déclarations, mais pas dans le tableau </a:t>
            </a:r>
            <a:r>
              <a:rPr lang="fr-CH" dirty="0" err="1"/>
              <a:t>bootstrap</a:t>
            </a:r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340ED76-9681-491A-9865-10D296D4A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4314" y="1941223"/>
            <a:ext cx="6629273" cy="3353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59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6.4 Binding de propriété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37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10ABD-B828-4405-A11F-A923847F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7472"/>
            <a:ext cx="9169159" cy="1127358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En </a:t>
            </a:r>
            <a:r>
              <a:rPr lang="fr-CH" dirty="0" err="1"/>
              <a:t>Angular</a:t>
            </a:r>
            <a:r>
              <a:rPr lang="fr-CH" dirty="0"/>
              <a:t>, on peut écrire dans toutes les propriétés du DOM via des attributs spéciaux sur les éléments HTML, entourés de crochets [].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554BE2-550C-43ED-AFCD-963653BA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20" y="3254829"/>
            <a:ext cx="6495926" cy="27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6.4.1 Binding de propriété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38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10ABD-B828-4405-A11F-A923847F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7472"/>
            <a:ext cx="9169159" cy="1127358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En </a:t>
            </a:r>
            <a:r>
              <a:rPr lang="fr-CH" dirty="0" err="1"/>
              <a:t>Angular</a:t>
            </a:r>
            <a:r>
              <a:rPr lang="fr-CH" dirty="0"/>
              <a:t>, on peut écrire dans toutes les propriétés du DOM via des attributs spéciaux sur les éléments HTML, entourés de crochets [].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554BE2-550C-43ED-AFCD-963653BAE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5820" y="3254829"/>
            <a:ext cx="6495926" cy="2788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9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6.4.2 Binding de propriété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39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10ABD-B828-4405-A11F-A923847F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7472"/>
            <a:ext cx="5521235" cy="53735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Les propriétés peuvent avoir des valeurs booléennes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29D4BC-53F8-47E4-A6C8-F126D2FB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03" y="3143794"/>
            <a:ext cx="8164922" cy="180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373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2.1 let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DBDAFAE-4AF4-4114-A429-67173BCB6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4450" y="2694310"/>
            <a:ext cx="2923252" cy="1761516"/>
          </a:xfrm>
          <a:prstGeom prst="rect">
            <a:avLst/>
          </a:prstGeom>
        </p:spPr>
      </p:pic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A47F3004-0A4B-4B24-9B90-B328379BA4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67161" y="2773487"/>
            <a:ext cx="3397945" cy="1613413"/>
          </a:xfr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40F59EBF-BB13-4E2F-8553-2A95ABBE9CD4}"/>
              </a:ext>
            </a:extLst>
          </p:cNvPr>
          <p:cNvSpPr txBox="1"/>
          <p:nvPr/>
        </p:nvSpPr>
        <p:spPr>
          <a:xfrm>
            <a:off x="5373277" y="3377147"/>
            <a:ext cx="1918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H" dirty="0"/>
              <a:t>Équivalent à ?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D910EE4B-ED40-48B0-BD09-269B6D146135}"/>
              </a:ext>
            </a:extLst>
          </p:cNvPr>
          <p:cNvSpPr txBox="1">
            <a:spLocks/>
          </p:cNvSpPr>
          <p:nvPr/>
        </p:nvSpPr>
        <p:spPr>
          <a:xfrm>
            <a:off x="1097280" y="5183132"/>
            <a:ext cx="10187978" cy="543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400" dirty="0"/>
              <a:t>Oui : concept de </a:t>
            </a:r>
            <a:r>
              <a:rPr lang="fr-CH" sz="2400" dirty="0" err="1"/>
              <a:t>hoisting</a:t>
            </a:r>
            <a:r>
              <a:rPr lang="fr-CH" sz="2400" dirty="0"/>
              <a:t> (remontée)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91DDD9B-B6F3-44B7-9895-DD727179F7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9380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6.4.3 Binding de propriété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40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10ABD-B828-4405-A11F-A923847F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7472"/>
            <a:ext cx="5521235" cy="53735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Les propriétés peuvent avoir des valeurs booléennes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C29D4BC-53F8-47E4-A6C8-F126D2FB51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03" y="3143794"/>
            <a:ext cx="8164922" cy="1809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642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6.4.4 Binding de propriété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41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10ABD-B828-4405-A11F-A923847F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7472"/>
            <a:ext cx="7236824" cy="53735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Cacher un </a:t>
            </a:r>
            <a:r>
              <a:rPr lang="fr-CH" dirty="0" err="1"/>
              <a:t>element</a:t>
            </a:r>
            <a:r>
              <a:rPr lang="fr-CH" dirty="0"/>
              <a:t> si la valeur </a:t>
            </a:r>
            <a:r>
              <a:rPr lang="fr-CH" dirty="0" err="1"/>
              <a:t>booléean</a:t>
            </a:r>
            <a:r>
              <a:rPr lang="fr-CH" dirty="0"/>
              <a:t> retournée est </a:t>
            </a:r>
            <a:r>
              <a:rPr lang="fr-CH" dirty="0" err="1"/>
              <a:t>true</a:t>
            </a: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0B3AD80-E1A3-49EF-A1FE-DB789B3EA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8160" y="2713946"/>
            <a:ext cx="6655943" cy="681977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BE5B558-A53D-4B00-8401-5B11875B466A}"/>
              </a:ext>
            </a:extLst>
          </p:cNvPr>
          <p:cNvSpPr txBox="1">
            <a:spLocks/>
          </p:cNvSpPr>
          <p:nvPr/>
        </p:nvSpPr>
        <p:spPr>
          <a:xfrm>
            <a:off x="1097279" y="3655827"/>
            <a:ext cx="7236824" cy="53735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Tu peux aussi accéder à des propriétés comme l’attribut </a:t>
            </a:r>
            <a:r>
              <a:rPr lang="fr-CH" dirty="0" err="1"/>
              <a:t>color</a:t>
            </a:r>
            <a:r>
              <a:rPr lang="fr-CH" dirty="0"/>
              <a:t> de la propriété style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94F1970-497F-4B1A-BA87-D5D44936B1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35814" y="4212651"/>
            <a:ext cx="6526405" cy="971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262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  <p:bldP spid="9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6.4.5 Binding de propriété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42</a:t>
            </a:fld>
            <a:endParaRPr lang="en-US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7E322C76-BCF6-42E4-BD68-5751FE2FF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3135" y="2154300"/>
            <a:ext cx="6640703" cy="1661128"/>
          </a:xfrm>
          <a:prstGeom prst="rect">
            <a:avLst/>
          </a:prstGeom>
        </p:spPr>
      </p:pic>
      <p:pic>
        <p:nvPicPr>
          <p:cNvPr id="16" name="Image 15">
            <a:extLst>
              <a:ext uri="{FF2B5EF4-FFF2-40B4-BE49-F238E27FC236}">
                <a16:creationId xmlns:a16="http://schemas.microsoft.com/office/drawing/2014/main" id="{2A4BD0E0-5DF2-4D75-BF1B-7FB81B3A2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3135" y="4004603"/>
            <a:ext cx="6575934" cy="2175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160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6.4.6 Binding de propriété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43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10ABD-B828-4405-A11F-A923847F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127472"/>
            <a:ext cx="7236824" cy="537351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Une expression peut aussi contenir un appel de fonction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76EB8527-A1C5-48B7-9C58-0F0FB511E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1922" y="2810154"/>
            <a:ext cx="6724521" cy="784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9610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7. Binding </a:t>
            </a:r>
            <a:r>
              <a:rPr lang="fr-CH" sz="4000" dirty="0" err="1"/>
              <a:t>evénements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44</a:t>
            </a:fld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6C10ABD-B828-4405-A11F-A923847F47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281646"/>
            <a:ext cx="10058400" cy="1846217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Réaction aux interactions de l'utilisateur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Le navigateur déclenche des évènements (click, </a:t>
            </a:r>
            <a:r>
              <a:rPr lang="fr-CH" dirty="0" err="1"/>
              <a:t>keyup</a:t>
            </a:r>
            <a:r>
              <a:rPr lang="fr-CH" dirty="0"/>
              <a:t>, </a:t>
            </a:r>
            <a:r>
              <a:rPr lang="fr-CH" dirty="0" err="1"/>
              <a:t>mousemove</a:t>
            </a:r>
            <a:r>
              <a:rPr lang="fr-CH" dirty="0"/>
              <a:t> etc…)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Suite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fr-CH" dirty="0"/>
              <a:t>Comment créer-t-on des évènements ?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2B9AD32-50E5-4139-87D3-5A1F93FEB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66989" y="4298253"/>
            <a:ext cx="6716901" cy="1527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734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7. Binding </a:t>
            </a:r>
            <a:r>
              <a:rPr lang="fr-CH" sz="4000" dirty="0" err="1"/>
              <a:t>evénements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713D0B9-913C-4F60-B77E-DC1D1B801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54" y="2020388"/>
            <a:ext cx="4743428" cy="4284832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0E91B72A-BDB4-4639-B374-6747671562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79" y="2020388"/>
            <a:ext cx="4844568" cy="957943"/>
          </a:xfrm>
        </p:spPr>
        <p:txBody>
          <a:bodyPr>
            <a:normAutofit/>
          </a:bodyPr>
          <a:lstStyle/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Que fait le code suivant ? 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DDE5EE5-26E9-48AC-975E-5C7C0D25752D}"/>
              </a:ext>
            </a:extLst>
          </p:cNvPr>
          <p:cNvSpPr txBox="1">
            <a:spLocks/>
          </p:cNvSpPr>
          <p:nvPr/>
        </p:nvSpPr>
        <p:spPr>
          <a:xfrm>
            <a:off x="1097279" y="3459479"/>
            <a:ext cx="4844568" cy="95794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Char char="•"/>
            </a:pPr>
            <a:r>
              <a:rPr lang="fr-CH" dirty="0"/>
              <a:t>Nous pouvons aussi passer des paramètres à la méthode </a:t>
            </a:r>
            <a:r>
              <a:rPr lang="fr-CH" dirty="0" err="1"/>
              <a:t>refreshRaces</a:t>
            </a:r>
            <a:r>
              <a:rPr lang="fr-CH" dirty="0"/>
              <a:t>().</a:t>
            </a:r>
          </a:p>
          <a:p>
            <a:pPr lvl="1">
              <a:buFont typeface="Arial" panose="020B0604020202020204" pitchFamily="34" charset="0"/>
              <a:buChar char="•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52001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  <p:bldP spid="10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7. Binding </a:t>
            </a:r>
            <a:r>
              <a:rPr lang="fr-CH" sz="4000" dirty="0" err="1"/>
              <a:t>evénements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46</a:t>
            </a:fld>
            <a:endParaRPr lang="en-US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CFEA505A-1178-46B6-A32A-392114611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8576" y="2462092"/>
            <a:ext cx="8044278" cy="1927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63569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 Directives de structure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47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264229"/>
            <a:ext cx="10686162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Nous allons utiliser les </a:t>
            </a:r>
            <a:r>
              <a:rPr lang="fr-CH" dirty="0" err="1"/>
              <a:t>directures</a:t>
            </a:r>
            <a:r>
              <a:rPr lang="fr-CH" dirty="0"/>
              <a:t> de structure pour utiliser du contenu comme: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Afficher du contenu ou non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Le répéter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Emettre des conditions etc…</a:t>
            </a:r>
          </a:p>
        </p:txBody>
      </p:sp>
    </p:spTree>
    <p:extLst>
      <p:ext uri="{BB962C8B-B14F-4D97-AF65-F5344CB8AC3E}">
        <p14:creationId xmlns:p14="http://schemas.microsoft.com/office/powerpoint/2010/main" val="2867978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8.1 </a:t>
            </a:r>
            <a:r>
              <a:rPr lang="fr-CH" sz="4000" dirty="0" err="1"/>
              <a:t>NgIf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48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264229"/>
            <a:ext cx="3318710" cy="5834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Voici comment utiliser </a:t>
            </a:r>
            <a:r>
              <a:rPr lang="fr-CH" dirty="0" err="1"/>
              <a:t>NgIf</a:t>
            </a:r>
            <a:r>
              <a:rPr lang="fr-CH" dirty="0"/>
              <a:t>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0D12D02-7935-48B4-94DF-FA086052A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449" y="2895610"/>
            <a:ext cx="6785480" cy="533390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C84F8A5C-E8C3-4565-96FD-C269236E8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3796" y="4005953"/>
            <a:ext cx="6518785" cy="2129749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A5EB72-B788-4B78-8B8B-BEE03839CFC7}"/>
              </a:ext>
            </a:extLst>
          </p:cNvPr>
          <p:cNvSpPr txBox="1">
            <a:spLocks/>
          </p:cNvSpPr>
          <p:nvPr/>
        </p:nvSpPr>
        <p:spPr>
          <a:xfrm>
            <a:off x="695940" y="3639678"/>
            <a:ext cx="4032813" cy="58347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Exemple du composant et du </a:t>
            </a:r>
            <a:r>
              <a:rPr lang="fr-CH" dirty="0" err="1"/>
              <a:t>template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919347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8.2 </a:t>
            </a:r>
            <a:r>
              <a:rPr lang="fr-CH" sz="4000" dirty="0" err="1"/>
              <a:t>NgFor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49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4D3A524-6314-48B0-B8B6-F330DD3EEB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9290" y="2131303"/>
            <a:ext cx="5218547" cy="389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2504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2.1 let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700A4B-47A7-42BF-9B05-2C50549CC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0545" y="2399489"/>
            <a:ext cx="3514680" cy="189681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ED654260-2C4E-47B2-B7C9-ACE29894B9E3}"/>
              </a:ext>
            </a:extLst>
          </p:cNvPr>
          <p:cNvSpPr txBox="1">
            <a:spLocks/>
          </p:cNvSpPr>
          <p:nvPr/>
        </p:nvSpPr>
        <p:spPr>
          <a:xfrm>
            <a:off x="1097280" y="5183132"/>
            <a:ext cx="10187978" cy="543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400" dirty="0"/>
              <a:t>Variable </a:t>
            </a:r>
            <a:r>
              <a:rPr lang="fr-CH" sz="2400" dirty="0" err="1"/>
              <a:t>name</a:t>
            </a:r>
            <a:r>
              <a:rPr lang="fr-CH" sz="2400" dirty="0"/>
              <a:t> restreinte à son bloc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1919D00-E791-43C7-AA3A-1FE72F4BD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840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8.2 </a:t>
            </a:r>
            <a:r>
              <a:rPr lang="fr-CH" sz="4000" dirty="0" err="1"/>
              <a:t>NgFor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50</a:t>
            </a:fld>
            <a:endParaRPr lang="en-US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949BBFA3-D060-49C4-90FA-455A25AC7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4250" y="2173403"/>
            <a:ext cx="5320103" cy="394767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ADC45DB-157C-4521-8311-AFBEB55FC219}"/>
              </a:ext>
            </a:extLst>
          </p:cNvPr>
          <p:cNvSpPr txBox="1">
            <a:spLocks/>
          </p:cNvSpPr>
          <p:nvPr/>
        </p:nvSpPr>
        <p:spPr>
          <a:xfrm>
            <a:off x="1144805" y="2342342"/>
            <a:ext cx="4268076" cy="3723023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Passer en input un valeur récupérée du </a:t>
            </a:r>
            <a:r>
              <a:rPr lang="fr-CH" dirty="0" err="1"/>
              <a:t>NgFor</a:t>
            </a:r>
            <a:r>
              <a:rPr lang="fr-CH" dirty="0"/>
              <a:t> :</a:t>
            </a:r>
          </a:p>
        </p:txBody>
      </p:sp>
    </p:spTree>
    <p:extLst>
      <p:ext uri="{BB962C8B-B14F-4D97-AF65-F5344CB8AC3E}">
        <p14:creationId xmlns:p14="http://schemas.microsoft.com/office/powerpoint/2010/main" val="1810102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8.3 </a:t>
            </a:r>
            <a:r>
              <a:rPr lang="fr-CH" sz="4000" dirty="0" err="1"/>
              <a:t>NgFor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51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C7F43E5-6DE3-4283-87E1-1FE765799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925" y="2188607"/>
            <a:ext cx="6812150" cy="3665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84592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8.3 </a:t>
            </a:r>
            <a:r>
              <a:rPr lang="fr-CH" sz="4000" dirty="0" err="1"/>
              <a:t>NgSwitch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52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D799373-2B80-4D1E-8FE9-B26C13C70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021" y="2297443"/>
            <a:ext cx="6751191" cy="140967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3A2F2A-D97C-4F64-84BA-9D0E67D80DD5}"/>
              </a:ext>
            </a:extLst>
          </p:cNvPr>
          <p:cNvSpPr txBox="1">
            <a:spLocks/>
          </p:cNvSpPr>
          <p:nvPr/>
        </p:nvSpPr>
        <p:spPr>
          <a:xfrm>
            <a:off x="2603863" y="3831771"/>
            <a:ext cx="6392091" cy="101019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 err="1"/>
              <a:t>ngSwitch</a:t>
            </a:r>
            <a:r>
              <a:rPr lang="fr-CH" dirty="0"/>
              <a:t> prend une condition et les *</a:t>
            </a:r>
            <a:r>
              <a:rPr lang="fr-CH" dirty="0" err="1"/>
              <a:t>ngSwitchCase</a:t>
            </a:r>
            <a:r>
              <a:rPr lang="fr-CH" dirty="0"/>
              <a:t> attendent les différents cas possibles</a:t>
            </a:r>
          </a:p>
        </p:txBody>
      </p:sp>
    </p:spTree>
    <p:extLst>
      <p:ext uri="{BB962C8B-B14F-4D97-AF65-F5344CB8AC3E}">
        <p14:creationId xmlns:p14="http://schemas.microsoft.com/office/powerpoint/2010/main" val="693066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8.4 Les entrées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53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2698"/>
            <a:ext cx="10058400" cy="166361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H" dirty="0"/>
              <a:t>Les entrées permettent de passer des données d’un élément supérieur à un élément inférieur.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Pour avoir un composant affichant une liste de poneys, il faut un composant supérieur contenant la liste, et un autre composant inférieur affichant un poney.</a:t>
            </a:r>
            <a:endParaRPr lang="fr-CH" sz="1200" dirty="0"/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92E2EABD-8334-417A-83D9-2490108699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1749" y="3831772"/>
            <a:ext cx="4012250" cy="177654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8A0F5BC-D8E2-45A4-B89C-0D3A215CDC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5040" y="3546007"/>
            <a:ext cx="5251268" cy="2683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832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8.4 Les entrées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54</a:t>
            </a:fld>
            <a:endParaRPr lang="en-US" dirty="0"/>
          </a:p>
        </p:txBody>
      </p:sp>
      <p:sp>
        <p:nvSpPr>
          <p:cNvPr id="5" name="Espace réservé du contenu 4">
            <a:extLst>
              <a:ext uri="{FF2B5EF4-FFF2-40B4-BE49-F238E27FC236}">
                <a16:creationId xmlns:a16="http://schemas.microsoft.com/office/drawing/2014/main" id="{5C589DDF-8772-4856-8DD6-05B71FC80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63990" y="2643028"/>
            <a:ext cx="3840480" cy="1203792"/>
          </a:xfrm>
        </p:spPr>
        <p:txBody>
          <a:bodyPr/>
          <a:lstStyle/>
          <a:p>
            <a:r>
              <a:rPr lang="fr-CH" dirty="0"/>
              <a:t>Mais comment fait-on pour passer des données du bas vers le haut ?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D398B9-8CBD-44A7-A11B-019E94BBD0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626" y="1996451"/>
            <a:ext cx="1771616" cy="2346915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BCF6ADFC-BF98-4756-8540-AA975E79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011" y="1960256"/>
            <a:ext cx="2084030" cy="2419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461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8.5 Les sorties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55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2698"/>
            <a:ext cx="10058400" cy="1663612"/>
          </a:xfrm>
        </p:spPr>
        <p:txBody>
          <a:bodyPr>
            <a:normAutofit lnSpcReduction="1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fr-CH" dirty="0"/>
              <a:t>Les sorties permettent de passer des données d’un élément inférieur à un élément supérieur.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Nous voulons sélectionner un poney en cliquant dessus, et en informer le composant parent.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En </a:t>
            </a:r>
            <a:r>
              <a:rPr lang="fr-CH" dirty="0" err="1"/>
              <a:t>Angular</a:t>
            </a:r>
            <a:r>
              <a:rPr lang="fr-CH" dirty="0"/>
              <a:t>, les données entrent dans un composant via des propriétés, et en sortent via des événements </a:t>
            </a:r>
          </a:p>
        </p:txBody>
      </p:sp>
      <p:sp>
        <p:nvSpPr>
          <p:cNvPr id="7" name="Espace réservé du contenu 7">
            <a:extLst>
              <a:ext uri="{FF2B5EF4-FFF2-40B4-BE49-F238E27FC236}">
                <a16:creationId xmlns:a16="http://schemas.microsoft.com/office/drawing/2014/main" id="{1ABB794E-3F3C-49A0-A651-57CD84BA079B}"/>
              </a:ext>
            </a:extLst>
          </p:cNvPr>
          <p:cNvSpPr txBox="1">
            <a:spLocks/>
          </p:cNvSpPr>
          <p:nvPr/>
        </p:nvSpPr>
        <p:spPr>
          <a:xfrm>
            <a:off x="1066800" y="3931648"/>
            <a:ext cx="10058400" cy="1663612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dirty="0"/>
              <a:t>Il y aura trois étapes à réaliser : 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• déclarer la sortie dans le décorateur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• créer un </a:t>
            </a:r>
            <a:r>
              <a:rPr lang="fr-CH" dirty="0" err="1"/>
              <a:t>EventEmitter</a:t>
            </a:r>
            <a:endParaRPr lang="fr-CH" dirty="0"/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• émettre un événement quand le poney est sélectionné.</a:t>
            </a:r>
          </a:p>
        </p:txBody>
      </p:sp>
    </p:spTree>
    <p:extLst>
      <p:ext uri="{BB962C8B-B14F-4D97-AF65-F5344CB8AC3E}">
        <p14:creationId xmlns:p14="http://schemas.microsoft.com/office/powerpoint/2010/main" val="3300542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8.5 Les sorties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56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2698"/>
            <a:ext cx="2804160" cy="601165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fr-CH" dirty="0"/>
              <a:t>Composant inférieur :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18D6709-E6A8-4A4F-8F0D-3AD679FDEA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049" y="2399458"/>
            <a:ext cx="5791407" cy="3709359"/>
          </a:xfrm>
          <a:prstGeom prst="rect">
            <a:avLst/>
          </a:prstGeom>
        </p:spPr>
      </p:pic>
      <p:sp>
        <p:nvSpPr>
          <p:cNvPr id="9" name="Espace réservé du contenu 7">
            <a:extLst>
              <a:ext uri="{FF2B5EF4-FFF2-40B4-BE49-F238E27FC236}">
                <a16:creationId xmlns:a16="http://schemas.microsoft.com/office/drawing/2014/main" id="{5D8395B0-2CD4-4CAE-92C9-7F0F3BDD0504}"/>
              </a:ext>
            </a:extLst>
          </p:cNvPr>
          <p:cNvSpPr txBox="1">
            <a:spLocks/>
          </p:cNvSpPr>
          <p:nvPr/>
        </p:nvSpPr>
        <p:spPr>
          <a:xfrm>
            <a:off x="6096000" y="2011133"/>
            <a:ext cx="2804160" cy="601165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dirty="0"/>
              <a:t>Composant Supérieur :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80E8670D-4A3B-433C-BE0B-31714B3C0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448034"/>
            <a:ext cx="5791407" cy="98096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1F4A5A03-60F5-42EB-BF29-AD8967C476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65901"/>
            <a:ext cx="5677592" cy="1339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8.6 Résumé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73A2F2A-D97C-4F64-84BA-9D0E67D80DD5}"/>
              </a:ext>
            </a:extLst>
          </p:cNvPr>
          <p:cNvSpPr txBox="1">
            <a:spLocks/>
          </p:cNvSpPr>
          <p:nvPr/>
        </p:nvSpPr>
        <p:spPr>
          <a:xfrm>
            <a:off x="1158240" y="2177143"/>
            <a:ext cx="9997439" cy="175913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Le système de </a:t>
            </a:r>
            <a:r>
              <a:rPr lang="fr-CH" dirty="0" err="1"/>
              <a:t>template</a:t>
            </a:r>
            <a:r>
              <a:rPr lang="fr-CH" dirty="0"/>
              <a:t> d’</a:t>
            </a:r>
            <a:r>
              <a:rPr lang="fr-CH" dirty="0" err="1"/>
              <a:t>Angular</a:t>
            </a:r>
            <a:r>
              <a:rPr lang="fr-CH" dirty="0"/>
              <a:t> nous propose une syntaxe puissante pour exprimer les parties dynamiques.</a:t>
            </a:r>
          </a:p>
          <a:p>
            <a:r>
              <a:rPr lang="fr-CH" dirty="0"/>
              <a:t>Elle nous permet d’exprimer du binding de données, de propriétés, d’événements, et des considérations de templating, d’une façon claire, avec des symboles propres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BAE8E264-76FA-4368-ADFE-DF009C7E648D}"/>
              </a:ext>
            </a:extLst>
          </p:cNvPr>
          <p:cNvSpPr txBox="1">
            <a:spLocks/>
          </p:cNvSpPr>
          <p:nvPr/>
        </p:nvSpPr>
        <p:spPr>
          <a:xfrm>
            <a:off x="3257006" y="4010297"/>
            <a:ext cx="4990011" cy="1759131"/>
          </a:xfrm>
          <a:prstGeom prst="rect">
            <a:avLst/>
          </a:prstGeom>
        </p:spPr>
        <p:txBody>
          <a:bodyPr vert="horz" lIns="0" tIns="45720" rIns="0" bIns="45720" rtlCol="0"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•{{}} pour l’interpolation</a:t>
            </a:r>
          </a:p>
          <a:p>
            <a:r>
              <a:rPr lang="fr-CH" dirty="0"/>
              <a:t>• [] pour le binding de propriété</a:t>
            </a:r>
          </a:p>
          <a:p>
            <a:r>
              <a:rPr lang="fr-CH" dirty="0"/>
              <a:t>• () pour le binding d’événement</a:t>
            </a:r>
          </a:p>
          <a:p>
            <a:r>
              <a:rPr lang="fr-CH" dirty="0"/>
              <a:t>• * pour les directives structurelles.</a:t>
            </a:r>
          </a:p>
        </p:txBody>
      </p:sp>
    </p:spTree>
    <p:extLst>
      <p:ext uri="{BB962C8B-B14F-4D97-AF65-F5344CB8AC3E}">
        <p14:creationId xmlns:p14="http://schemas.microsoft.com/office/powerpoint/2010/main" val="427778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1767"/>
            <a:ext cx="10058400" cy="1450757"/>
          </a:xfrm>
        </p:spPr>
        <p:txBody>
          <a:bodyPr>
            <a:normAutofit/>
          </a:bodyPr>
          <a:lstStyle/>
          <a:p>
            <a:r>
              <a:rPr lang="fr-CH" sz="4000" dirty="0"/>
              <a:t>8.7 Exercice 2 : les entrées – sorties -évènements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58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24" y="1959152"/>
            <a:ext cx="4014650" cy="4444141"/>
          </a:xfrm>
        </p:spPr>
        <p:txBody>
          <a:bodyPr>
            <a:normAutofit fontScale="85000" lnSpcReduction="10000"/>
          </a:bodyPr>
          <a:lstStyle/>
          <a:p>
            <a:r>
              <a:rPr lang="fr-CH" dirty="0"/>
              <a:t>But de l'exercice 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Dynamiser </a:t>
            </a:r>
            <a:r>
              <a:rPr lang="fr-CH" sz="1200" dirty="0" err="1"/>
              <a:t>Pinkcomponent</a:t>
            </a:r>
            <a:r>
              <a:rPr lang="fr-CH" sz="1200" dirty="0"/>
              <a:t> et </a:t>
            </a:r>
            <a:r>
              <a:rPr lang="fr-CH" sz="1200" dirty="0" err="1"/>
              <a:t>OrangeComponent</a:t>
            </a:r>
            <a:r>
              <a:rPr lang="fr-CH" sz="1200" dirty="0"/>
              <a:t> en créant un tableau d' </a:t>
            </a:r>
            <a:r>
              <a:rPr lang="fr-CH" sz="1200" dirty="0" err="1"/>
              <a:t>ids</a:t>
            </a:r>
            <a:r>
              <a:rPr lang="fr-CH" sz="1200" dirty="0"/>
              <a:t> au niveau de leur composants parents.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Pouvoir ajouter des tâches dynamiquement en cliquant sur "Add </a:t>
            </a:r>
            <a:r>
              <a:rPr lang="fr-CH" sz="1200" dirty="0" err="1"/>
              <a:t>task</a:t>
            </a:r>
            <a:r>
              <a:rPr lang="fr-CH" sz="1200" dirty="0"/>
              <a:t>". Et supprimer les tâches en cliquant sur la croix</a:t>
            </a:r>
          </a:p>
          <a:p>
            <a:pPr marL="0" indent="0">
              <a:buNone/>
            </a:pPr>
            <a:r>
              <a:rPr lang="fr-CH" sz="1500" dirty="0"/>
              <a:t>Conseils </a:t>
            </a:r>
            <a:r>
              <a:rPr lang="fr-CH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Utilise le binding de données : entrées (@Input) sorties (@Ouput)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tableau </a:t>
            </a:r>
            <a:r>
              <a:rPr lang="fr-CH" sz="1200" dirty="0" err="1"/>
              <a:t>d'ids</a:t>
            </a:r>
            <a:r>
              <a:rPr lang="fr-CH" sz="1200" dirty="0"/>
              <a:t> pour les composants parents Grey et Blue et passer les </a:t>
            </a:r>
            <a:r>
              <a:rPr lang="fr-CH" sz="1200" dirty="0" err="1"/>
              <a:t>ids</a:t>
            </a:r>
            <a:r>
              <a:rPr lang="fr-CH" sz="1200" dirty="0"/>
              <a:t> aux composants enfant à l'aide de l' @Input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une interface "Task" contenant un titre et un id (Cf page 20), créer un composant </a:t>
            </a:r>
            <a:r>
              <a:rPr lang="fr-CH" sz="1200" dirty="0" err="1"/>
              <a:t>TaskComponent</a:t>
            </a:r>
            <a:r>
              <a:rPr lang="fr-CH" sz="1200" dirty="0"/>
              <a:t>, et réutiliser ce modèle dans le tableau du composant parent (Red component). Puis passer l'objet Task au composant </a:t>
            </a:r>
            <a:r>
              <a:rPr lang="fr-CH" sz="1200" dirty="0" err="1"/>
              <a:t>TaskComponent</a:t>
            </a:r>
            <a:r>
              <a:rPr lang="fr-CH" sz="1200" dirty="0"/>
              <a:t> depuis le parent à l'aide de l'input.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Utiliser boucle for pour afficher les données des tableaux.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Lors du clique sur la croix du composant enfant </a:t>
            </a:r>
            <a:r>
              <a:rPr lang="fr-CH" sz="1200" dirty="0" err="1"/>
              <a:t>TaskComponent</a:t>
            </a:r>
            <a:r>
              <a:rPr lang="fr-CH" sz="1200" dirty="0"/>
              <a:t>, envoyer à l'aide de l'Output l'objet Task au parent. Le parent (</a:t>
            </a:r>
            <a:r>
              <a:rPr lang="fr-CH" sz="1200" dirty="0" err="1"/>
              <a:t>red</a:t>
            </a:r>
            <a:r>
              <a:rPr lang="fr-CH" sz="1200" dirty="0"/>
              <a:t>) doit alors supprimer du tableau l'objet envoyé par l'enfant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B544AE8-D22E-4124-8712-4005DC7D8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0490" y="2002697"/>
            <a:ext cx="7811510" cy="4100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0439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9. Les cycles de vie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59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264229"/>
            <a:ext cx="10686162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Le cycle de vie d'un composant s'agit de toutes les étapes de la naissance du composant à sa mort.</a:t>
            </a:r>
            <a:br>
              <a:rPr lang="fr-CH" dirty="0"/>
            </a:br>
            <a:r>
              <a:rPr lang="fr-CH" dirty="0"/>
              <a:t>Dans une application </a:t>
            </a:r>
            <a:r>
              <a:rPr lang="fr-CH" dirty="0" err="1"/>
              <a:t>Angular</a:t>
            </a:r>
            <a:r>
              <a:rPr lang="fr-CH" dirty="0"/>
              <a:t> il est utile de pouvoir se greffer à ces différentes étapes.</a:t>
            </a:r>
          </a:p>
          <a:p>
            <a:r>
              <a:rPr lang="fr-CH" u="sng" dirty="0"/>
              <a:t>Exemple :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 err="1"/>
              <a:t>ngOnInit</a:t>
            </a: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 err="1"/>
              <a:t>ngOnChanges</a:t>
            </a: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 err="1"/>
              <a:t>ngOnDestroy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1523174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2.2 Constantes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2A25D0A-A3EC-4A5B-8CFE-7292F4EBC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0271" y="2687663"/>
            <a:ext cx="2450247" cy="58396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DC062D9-20F4-492E-BCB6-C1A9D0C028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0271" y="3500514"/>
            <a:ext cx="2450246" cy="583960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B730CAD2-210F-4771-9E68-F5963B3D94B6}"/>
              </a:ext>
            </a:extLst>
          </p:cNvPr>
          <p:cNvSpPr txBox="1">
            <a:spLocks/>
          </p:cNvSpPr>
          <p:nvPr/>
        </p:nvSpPr>
        <p:spPr>
          <a:xfrm>
            <a:off x="1002011" y="2006810"/>
            <a:ext cx="10187978" cy="543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400" dirty="0"/>
              <a:t>Quel est le résultat de cet enchainement de code ?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1319BC2-5EE4-433A-97ED-436175E51716}"/>
              </a:ext>
            </a:extLst>
          </p:cNvPr>
          <p:cNvSpPr txBox="1">
            <a:spLocks/>
          </p:cNvSpPr>
          <p:nvPr/>
        </p:nvSpPr>
        <p:spPr>
          <a:xfrm>
            <a:off x="1032491" y="4622117"/>
            <a:ext cx="10187978" cy="54343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400" dirty="0"/>
              <a:t>Syntaxe </a:t>
            </a:r>
            <a:r>
              <a:rPr lang="fr-CH" sz="2400" dirty="0" err="1"/>
              <a:t>error</a:t>
            </a:r>
            <a:r>
              <a:rPr lang="fr-CH" sz="2400" dirty="0"/>
              <a:t> : on ne peut pas modifier une constante après l'avoir affectée.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A108E88-F769-4C53-BEF5-30A71C2AE3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132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9.1 </a:t>
            </a:r>
            <a:r>
              <a:rPr lang="fr-CH" sz="4000" dirty="0" err="1"/>
              <a:t>ngOnChanges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60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6" y="2264228"/>
            <a:ext cx="10433613" cy="37098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Se lance lorsque </a:t>
            </a:r>
            <a:r>
              <a:rPr lang="fr-CH" dirty="0" err="1"/>
              <a:t>Angular</a:t>
            </a:r>
            <a:r>
              <a:rPr lang="fr-CH" dirty="0"/>
              <a:t> modifie une des propriétés du composant.</a:t>
            </a:r>
          </a:p>
          <a:p>
            <a:r>
              <a:rPr lang="fr-CH" dirty="0"/>
              <a:t>Par exemple :</a:t>
            </a:r>
            <a:br>
              <a:rPr lang="fr-CH" dirty="0"/>
            </a:b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Lors d'un changement d'une  ou plusieurs propriétés précédées de @Input() changes.</a:t>
            </a:r>
          </a:p>
        </p:txBody>
      </p:sp>
    </p:spTree>
    <p:extLst>
      <p:ext uri="{BB962C8B-B14F-4D97-AF65-F5344CB8AC3E}">
        <p14:creationId xmlns:p14="http://schemas.microsoft.com/office/powerpoint/2010/main" val="134144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9.2 </a:t>
            </a:r>
            <a:r>
              <a:rPr lang="fr-CH" sz="4000" dirty="0" err="1"/>
              <a:t>ngOnInit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61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264228"/>
            <a:ext cx="4128608" cy="37098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Se lance une seule fois après le premier changement (alors que </a:t>
            </a:r>
            <a:r>
              <a:rPr lang="fr-CH" dirty="0" err="1"/>
              <a:t>ngOnChange</a:t>
            </a:r>
            <a:r>
              <a:rPr lang="fr-CH" dirty="0"/>
              <a:t> est appelé à chaque changement).</a:t>
            </a:r>
          </a:p>
          <a:p>
            <a:r>
              <a:rPr lang="fr-CH" dirty="0"/>
              <a:t>Par exemple :</a:t>
            </a:r>
            <a:br>
              <a:rPr lang="fr-CH" dirty="0"/>
            </a:b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C'est la phase parfaite pour du travail d'initialisation. (comme le nom laisse à penser).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88154DF-019D-46E2-8620-D0CCA2E0AD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4461" y="2264228"/>
            <a:ext cx="4589401" cy="3267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039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9.3 </a:t>
            </a:r>
            <a:r>
              <a:rPr lang="fr-CH" sz="4000" dirty="0" err="1"/>
              <a:t>ngOnDestroy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62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264228"/>
            <a:ext cx="9989476" cy="37098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Est appelé lorsque le composant est supprimé. Utile pour faire du nettoyage.</a:t>
            </a:r>
          </a:p>
          <a:p>
            <a:r>
              <a:rPr lang="fr-CH" dirty="0"/>
              <a:t>Par exemple :</a:t>
            </a:r>
            <a:br>
              <a:rPr lang="fr-CH" dirty="0"/>
            </a:b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On utilise un évènement qui fait un trigger sur une requête HTTP, et à la fin on veut le détruire pour libérer la mémoire (éviter les fuites mémoires) </a:t>
            </a:r>
          </a:p>
        </p:txBody>
      </p:sp>
    </p:spTree>
    <p:extLst>
      <p:ext uri="{BB962C8B-B14F-4D97-AF65-F5344CB8AC3E}">
        <p14:creationId xmlns:p14="http://schemas.microsoft.com/office/powerpoint/2010/main" val="381881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9.4 Différence entre constructeur et </a:t>
            </a:r>
            <a:r>
              <a:rPr lang="fr-CH" sz="4000" dirty="0" err="1"/>
              <a:t>ngOnInit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63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6" y="2264228"/>
            <a:ext cx="10433613" cy="370985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dirty="0" err="1"/>
              <a:t>NgOnInit</a:t>
            </a:r>
            <a:r>
              <a:rPr lang="fr-CH" dirty="0"/>
              <a:t> fait partie du cycle de vie du composant, et il est lancé après le constructeur.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Le constructeur est lancé quand la classe est instanciée. (Utilisé pour instancier des classes réutilisable comme par exemple des services).</a:t>
            </a:r>
          </a:p>
          <a:p>
            <a:pPr marL="457200" indent="-457200">
              <a:buFont typeface="+mj-lt"/>
              <a:buAutoNum type="arabicPeriod"/>
            </a:pPr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7ECA51D-879B-4118-8563-72065A83A6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26079" y="3784429"/>
            <a:ext cx="4981304" cy="2252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9537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10. Services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64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264229"/>
            <a:ext cx="10686162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 err="1"/>
              <a:t>Angular</a:t>
            </a:r>
            <a:r>
              <a:rPr lang="fr-CH" dirty="0"/>
              <a:t> propose des services : des classes que l'on peut injecter dans d'autres.</a:t>
            </a:r>
            <a:br>
              <a:rPr lang="fr-CH" dirty="0"/>
            </a:b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Certains services sont fournis par le </a:t>
            </a:r>
            <a:r>
              <a:rPr lang="fr-CH" dirty="0" err="1"/>
              <a:t>framework</a:t>
            </a:r>
            <a:r>
              <a:rPr lang="fr-CH" dirty="0"/>
              <a:t> (par exemple un service pour faire des appels HTTP @</a:t>
            </a:r>
            <a:r>
              <a:rPr lang="fr-CH" b="1" dirty="0"/>
              <a:t>angular</a:t>
            </a:r>
            <a:r>
              <a:rPr lang="fr-CH" dirty="0"/>
              <a:t>/common/</a:t>
            </a:r>
            <a:r>
              <a:rPr lang="fr-CH" b="1" dirty="0"/>
              <a:t>http</a:t>
            </a:r>
            <a:r>
              <a:rPr lang="fr-CH" dirty="0"/>
              <a:t>)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Les services peuvent être aussi crées par nous-mêmes (par exemple un service qui va ajouter et supprimer des éléments dans un tableau).</a:t>
            </a:r>
          </a:p>
        </p:txBody>
      </p:sp>
    </p:spTree>
    <p:extLst>
      <p:ext uri="{BB962C8B-B14F-4D97-AF65-F5344CB8AC3E}">
        <p14:creationId xmlns:p14="http://schemas.microsoft.com/office/powerpoint/2010/main" val="1348305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10.1 Services </a:t>
            </a:r>
            <a:r>
              <a:rPr lang="fr-CH" sz="4000" dirty="0" err="1"/>
              <a:t>Title</a:t>
            </a:r>
            <a:endParaRPr lang="fr-CH" sz="4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65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264229"/>
            <a:ext cx="10686162" cy="3944982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1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Comment changer le titre d'une page en utilisant un service du </a:t>
            </a:r>
            <a:r>
              <a:rPr lang="fr-CH" dirty="0" err="1"/>
              <a:t>framework</a:t>
            </a:r>
            <a:r>
              <a:rPr lang="fr-CH" dirty="0"/>
              <a:t> </a:t>
            </a:r>
            <a:r>
              <a:rPr lang="fr-CH" dirty="0" err="1"/>
              <a:t>Angular</a:t>
            </a:r>
            <a:r>
              <a:rPr lang="fr-CH" dirty="0"/>
              <a:t> ?</a:t>
            </a:r>
            <a:br>
              <a:rPr lang="fr-CH" dirty="0"/>
            </a:b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Il faut passer en paramètre le service </a:t>
            </a:r>
            <a:r>
              <a:rPr lang="fr-CH" dirty="0" err="1"/>
              <a:t>Title</a:t>
            </a:r>
            <a:r>
              <a:rPr lang="fr-CH" dirty="0"/>
              <a:t> dans le constructeur et l'utiliser</a:t>
            </a:r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Le service créera automatiquement l’élément </a:t>
            </a:r>
            <a:r>
              <a:rPr lang="fr-CH" dirty="0" err="1"/>
              <a:t>title</a:t>
            </a:r>
            <a:r>
              <a:rPr lang="fr-CH" dirty="0"/>
              <a:t> dans la section </a:t>
            </a:r>
            <a:r>
              <a:rPr lang="fr-CH" dirty="0" err="1"/>
              <a:t>head</a:t>
            </a:r>
            <a:r>
              <a:rPr lang="fr-CH" dirty="0"/>
              <a:t> si besoin et positionnera correctement la valeur !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192DEE9B-688F-461E-A9CD-AB7000B4E6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2354" y="3317429"/>
            <a:ext cx="3710926" cy="2215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1492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10.2 Créer son propre service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66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088198"/>
            <a:ext cx="10686162" cy="4441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C'est très simple ! Il suffit juste de créer un classe (avec </a:t>
            </a:r>
            <a:r>
              <a:rPr lang="fr-CH" dirty="0" err="1"/>
              <a:t>ng</a:t>
            </a:r>
            <a:r>
              <a:rPr lang="fr-CH" dirty="0"/>
              <a:t> g s </a:t>
            </a:r>
            <a:r>
              <a:rPr lang="fr-CH" dirty="0" err="1"/>
              <a:t>NomService</a:t>
            </a:r>
            <a:r>
              <a:rPr lang="fr-CH" dirty="0"/>
              <a:t>) et voilà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C49652EA-D93E-47FF-9966-4C4072F78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67" y="2662964"/>
            <a:ext cx="2847703" cy="1313013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42F45C-EC38-4ACD-BE10-5D8B09A33FA9}"/>
              </a:ext>
            </a:extLst>
          </p:cNvPr>
          <p:cNvSpPr txBox="1">
            <a:spLocks/>
          </p:cNvSpPr>
          <p:nvPr/>
        </p:nvSpPr>
        <p:spPr>
          <a:xfrm>
            <a:off x="630627" y="4715692"/>
            <a:ext cx="10686162" cy="12496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dirty="0"/>
          </a:p>
          <a:p>
            <a:endParaRPr lang="fr-CH" dirty="0"/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98967379-D2C5-4010-973C-E7DE339DCB7A}"/>
              </a:ext>
            </a:extLst>
          </p:cNvPr>
          <p:cNvSpPr txBox="1">
            <a:spLocks/>
          </p:cNvSpPr>
          <p:nvPr/>
        </p:nvSpPr>
        <p:spPr>
          <a:xfrm>
            <a:off x="630627" y="4106605"/>
            <a:ext cx="10686162" cy="206777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600" dirty="0"/>
              <a:t>Un service est un singleton, c’est-à-dire que la même instance du service sera utilisée partout. C'est idéal pour partager les états entres plusieurs composants.</a:t>
            </a:r>
            <a:br>
              <a:rPr lang="fr-CH" sz="1600" dirty="0"/>
            </a:br>
            <a:r>
              <a:rPr lang="fr-CH" sz="1600" dirty="0"/>
              <a:t>Par exemple:</a:t>
            </a:r>
          </a:p>
          <a:p>
            <a:pPr marL="635508" lvl="1" indent="-342900">
              <a:buFont typeface="+mj-lt"/>
              <a:buAutoNum type="arabicPeriod"/>
            </a:pPr>
            <a:r>
              <a:rPr lang="fr-CH" sz="1400" dirty="0"/>
              <a:t>Utiliser une propriété / un objet partout dans le code (un nom et prénom par exemple)</a:t>
            </a:r>
          </a:p>
          <a:p>
            <a:pPr marL="635508" lvl="1" indent="-342900">
              <a:buFont typeface="+mj-lt"/>
              <a:buAutoNum type="arabicPeriod"/>
            </a:pPr>
            <a:r>
              <a:rPr lang="fr-CH" sz="1400" dirty="0"/>
              <a:t>Utiliser partout un tableau de tâches pour ajouter et supprimer des éléments dans les composants</a:t>
            </a:r>
          </a:p>
          <a:p>
            <a:endParaRPr lang="fr-CH" dirty="0"/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3644664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10.3 Créer son propre service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67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088198"/>
            <a:ext cx="10686162" cy="444137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Comment utiliser un service dans composant ? C'est très simple, il faut le mettre dans le constructeur du composant en question :</a:t>
            </a:r>
          </a:p>
          <a:p>
            <a:endParaRPr lang="fr-CH" dirty="0"/>
          </a:p>
          <a:p>
            <a:endParaRPr lang="fr-CH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342F45C-EC38-4ACD-BE10-5D8B09A33FA9}"/>
              </a:ext>
            </a:extLst>
          </p:cNvPr>
          <p:cNvSpPr txBox="1">
            <a:spLocks/>
          </p:cNvSpPr>
          <p:nvPr/>
        </p:nvSpPr>
        <p:spPr>
          <a:xfrm>
            <a:off x="630627" y="4715692"/>
            <a:ext cx="10686162" cy="124967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fr-CH" dirty="0"/>
          </a:p>
          <a:p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8A24E57-4738-47EE-85B7-CAA07FC794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1176" y="2620212"/>
            <a:ext cx="5018298" cy="321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72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1767"/>
            <a:ext cx="10058400" cy="1450757"/>
          </a:xfrm>
        </p:spPr>
        <p:txBody>
          <a:bodyPr>
            <a:normAutofit/>
          </a:bodyPr>
          <a:lstStyle/>
          <a:p>
            <a:r>
              <a:rPr lang="fr-CH" sz="4000"/>
              <a:t>10.4 </a:t>
            </a:r>
            <a:r>
              <a:rPr lang="fr-CH" sz="4000" dirty="0"/>
              <a:t>Exercice 3 : les services – communication avec composants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68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6424" y="1959152"/>
            <a:ext cx="4014650" cy="4444141"/>
          </a:xfrm>
        </p:spPr>
        <p:txBody>
          <a:bodyPr>
            <a:normAutofit/>
          </a:bodyPr>
          <a:lstStyle/>
          <a:p>
            <a:r>
              <a:rPr lang="fr-CH" dirty="0"/>
              <a:t>But de l'exercice 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Sortir la logique du "</a:t>
            </a:r>
            <a:r>
              <a:rPr lang="fr-CH" sz="1200" dirty="0" err="1"/>
              <a:t>RedComponent</a:t>
            </a:r>
            <a:r>
              <a:rPr lang="fr-CH" sz="1200" dirty="0"/>
              <a:t>" dans un service </a:t>
            </a:r>
            <a:r>
              <a:rPr lang="fr-CH" sz="1200" dirty="0" err="1"/>
              <a:t>TaskService</a:t>
            </a:r>
            <a:endParaRPr lang="fr-CH" sz="1200" dirty="0"/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Ajouter dans le html du composant </a:t>
            </a:r>
            <a:r>
              <a:rPr lang="fr-CH" sz="1200" dirty="0" err="1"/>
              <a:t>task</a:t>
            </a:r>
            <a:r>
              <a:rPr lang="fr-CH" sz="1200" dirty="0"/>
              <a:t>, des champs titre et description.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Le </a:t>
            </a:r>
            <a:r>
              <a:rPr lang="fr-CH" sz="1200" dirty="0" err="1"/>
              <a:t>RedComponent</a:t>
            </a:r>
            <a:r>
              <a:rPr lang="fr-CH" sz="1200" dirty="0"/>
              <a:t> doit ressembler au mieux à ce qui est sur l'image de gauche.</a:t>
            </a:r>
          </a:p>
          <a:p>
            <a:pPr marL="0" indent="0">
              <a:buNone/>
            </a:pPr>
            <a:r>
              <a:rPr lang="fr-CH" sz="1500" dirty="0"/>
              <a:t>Conseils </a:t>
            </a:r>
            <a:r>
              <a:rPr lang="fr-CH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Récupérer l'exercice2 sur </a:t>
            </a:r>
            <a:r>
              <a:rPr lang="fr-CH" sz="1200" dirty="0" err="1"/>
              <a:t>moodle</a:t>
            </a:r>
            <a:r>
              <a:rPr lang="fr-CH" sz="1200" dirty="0"/>
              <a:t> et le lancer. (</a:t>
            </a:r>
            <a:r>
              <a:rPr lang="fr-CH" sz="1200" dirty="0" err="1"/>
              <a:t>npm</a:t>
            </a:r>
            <a:r>
              <a:rPr lang="fr-CH" sz="1200" dirty="0"/>
              <a:t> </a:t>
            </a:r>
            <a:r>
              <a:rPr lang="fr-CH" sz="1200" dirty="0" err="1"/>
              <a:t>install</a:t>
            </a:r>
            <a:r>
              <a:rPr lang="fr-CH" sz="1200" dirty="0"/>
              <a:t> puis </a:t>
            </a:r>
            <a:r>
              <a:rPr lang="fr-CH" sz="1200" dirty="0" err="1"/>
              <a:t>ng</a:t>
            </a:r>
            <a:r>
              <a:rPr lang="fr-CH" sz="1200" dirty="0"/>
              <a:t> serve)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Ajouter dans l'interface Task la propriété description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un service </a:t>
            </a:r>
            <a:r>
              <a:rPr lang="fr-CH" sz="1200" dirty="0" err="1"/>
              <a:t>TaskService</a:t>
            </a:r>
            <a:r>
              <a:rPr lang="fr-CH" sz="1200" dirty="0"/>
              <a:t> (</a:t>
            </a:r>
            <a:r>
              <a:rPr lang="fr-CH" sz="1200" dirty="0" err="1"/>
              <a:t>ng</a:t>
            </a:r>
            <a:r>
              <a:rPr lang="fr-CH" sz="1200" dirty="0"/>
              <a:t> g s </a:t>
            </a:r>
            <a:r>
              <a:rPr lang="fr-CH" sz="1200" dirty="0" err="1"/>
              <a:t>TaskService</a:t>
            </a:r>
            <a:r>
              <a:rPr lang="fr-CH" sz="1200" dirty="0"/>
              <a:t>)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8283075E-B933-4A17-B7C9-13EBC6B61A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5332" y="2059722"/>
            <a:ext cx="3175890" cy="4227867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8FFDF289-50C1-49B7-8878-3CE18E3506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3365" y="2059722"/>
            <a:ext cx="3928635" cy="433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16707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1767"/>
            <a:ext cx="10058400" cy="1450757"/>
          </a:xfrm>
        </p:spPr>
        <p:txBody>
          <a:bodyPr>
            <a:normAutofit/>
          </a:bodyPr>
          <a:lstStyle/>
          <a:p>
            <a:r>
              <a:rPr lang="fr-CH" sz="4000" dirty="0"/>
              <a:t>10.4 Exercice 3 : les services – communication avec composants - suite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69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2697"/>
            <a:ext cx="4014650" cy="4444141"/>
          </a:xfrm>
        </p:spPr>
        <p:txBody>
          <a:bodyPr>
            <a:normAutofit/>
          </a:bodyPr>
          <a:lstStyle/>
          <a:p>
            <a:r>
              <a:rPr lang="fr-CH" dirty="0"/>
              <a:t>Suite de l'exercice :</a:t>
            </a:r>
          </a:p>
          <a:p>
            <a:endParaRPr lang="fr-CH" dirty="0"/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Lors du clique sur "Add </a:t>
            </a:r>
            <a:r>
              <a:rPr lang="fr-CH" sz="1200" dirty="0" err="1"/>
              <a:t>task</a:t>
            </a:r>
            <a:r>
              <a:rPr lang="fr-CH" sz="1200" dirty="0"/>
              <a:t>", afficher juste une fenêtre pour ajouter une tâche. Lors du clique sur le bouton "Save Task", la tâche doit être crée sur le côté.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Les fenêtres doivent bien sûr pouvoir être fermées en cliquant sur la croix en haut à droite.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La logique doit être mise </a:t>
            </a:r>
            <a:r>
              <a:rPr lang="fr-CH" sz="1200"/>
              <a:t>dans le </a:t>
            </a:r>
            <a:r>
              <a:rPr lang="fr-CH" sz="1200" dirty="0"/>
              <a:t>services et non pas </a:t>
            </a:r>
            <a:r>
              <a:rPr lang="fr-CH" sz="1200"/>
              <a:t>dans le composant.</a:t>
            </a:r>
            <a:endParaRPr lang="fr-CH" sz="1200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C2C0764-CDA1-48FE-8605-61E6DCAA2A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03418" y="2077769"/>
            <a:ext cx="3552262" cy="3993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875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2.3 Raccourcis de création d'objets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01E85B-BD59-43FA-B909-5FA9B9E7FC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3814" y="2193392"/>
            <a:ext cx="7187547" cy="3735663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1E98B6-EFCD-4FA7-A8C2-A4D58092DC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06291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11. Routeur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70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264229"/>
            <a:ext cx="10686162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Le routeur d’</a:t>
            </a:r>
            <a:r>
              <a:rPr lang="fr-CH" dirty="0" err="1"/>
              <a:t>Angular</a:t>
            </a:r>
            <a:r>
              <a:rPr lang="fr-CH" dirty="0"/>
              <a:t> a un objectif simple :</a:t>
            </a:r>
            <a:br>
              <a:rPr lang="fr-CH" dirty="0"/>
            </a:b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Permettre d’avoir des URLs compréhensibles qui reflètent l’état de notre application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Déterminer pour chaque URL quels composants initialiser et insérer dans la page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Pas de rafraichissement de page, et pas de requête auprès de notre serveur</a:t>
            </a:r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292608" lvl="1" indent="0">
              <a:buNone/>
            </a:pPr>
            <a:r>
              <a:rPr lang="fr-CH" dirty="0"/>
              <a:t>C’est tout l’intérêt d’avoir une </a:t>
            </a:r>
            <a:r>
              <a:rPr lang="fr-CH" i="1" dirty="0"/>
              <a:t>Single Page Application !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549823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11.1 En route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71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149353"/>
            <a:ext cx="10686162" cy="39941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1. Le </a:t>
            </a:r>
            <a:r>
              <a:rPr lang="fr-CH" dirty="0" err="1"/>
              <a:t>routing</a:t>
            </a:r>
            <a:r>
              <a:rPr lang="fr-CH" dirty="0"/>
              <a:t> se fait dans un fichier dédié, généralement nommé </a:t>
            </a:r>
            <a:r>
              <a:rPr lang="fr-CH" dirty="0" err="1"/>
              <a:t>app.routing.ts</a:t>
            </a:r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r>
              <a:rPr lang="fr-CH" b="1" dirty="0"/>
              <a:t>Path</a:t>
            </a:r>
            <a:r>
              <a:rPr lang="fr-CH" dirty="0"/>
              <a:t> : quelle URL va déclencher la navigation</a:t>
            </a:r>
          </a:p>
          <a:p>
            <a:r>
              <a:rPr lang="fr-CH" b="1" dirty="0"/>
              <a:t>Component : </a:t>
            </a:r>
            <a:r>
              <a:rPr lang="fr-CH" dirty="0"/>
              <a:t>quel composant sera initialisé et affiché</a:t>
            </a:r>
            <a:endParaRPr lang="fr-CH" b="1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386D1F0-C095-4569-87CB-487E5CCC5F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771" y="2669611"/>
            <a:ext cx="9905897" cy="23481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8688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11.1 En route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1. Comme nous l’avons vu avec les autres modules, nous devons l’inclure dans le module racine si nous voulons l’utiliser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4A62EFE-3D46-4743-AC52-F9B370211E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1784" y="2891690"/>
            <a:ext cx="9203560" cy="3279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1165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11.1 En route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73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1. Pour qu’un composant soit inclus dans notre application dynamiquement, il faut utiliser un tag spécial dans le </a:t>
            </a:r>
            <a:r>
              <a:rPr lang="fr-CH" dirty="0" err="1"/>
              <a:t>template</a:t>
            </a:r>
            <a:r>
              <a:rPr lang="fr-CH" dirty="0"/>
              <a:t> du composant principal : </a:t>
            </a:r>
            <a:r>
              <a:rPr lang="fr-CH" b="1" dirty="0"/>
              <a:t>&lt;router-</a:t>
            </a:r>
            <a:r>
              <a:rPr lang="fr-CH" b="1" dirty="0" err="1"/>
              <a:t>outlet</a:t>
            </a:r>
            <a:r>
              <a:rPr lang="fr-CH" b="1" dirty="0"/>
              <a:t>&gt;</a:t>
            </a:r>
          </a:p>
          <a:p>
            <a:endParaRPr lang="fr-CH" dirty="0"/>
          </a:p>
          <a:p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6D58389-EFB4-4345-BC0B-959D13BEB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684" y="2875908"/>
            <a:ext cx="4460632" cy="3514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94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11.1 En route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74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dirty="0"/>
              <a:t>1. Le </a:t>
            </a:r>
            <a:r>
              <a:rPr lang="fr-CH" dirty="0" err="1"/>
              <a:t>template</a:t>
            </a:r>
            <a:r>
              <a:rPr lang="fr-CH" dirty="0"/>
              <a:t> de notre application ressemblera donc à :</a:t>
            </a:r>
          </a:p>
          <a:p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E1D5F9F-B819-4E1A-9D6E-13C14D0E9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229" y="2809513"/>
            <a:ext cx="9282768" cy="2833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1123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Navigation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75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b="0" i="0" dirty="0">
                <a:effectLst/>
              </a:rPr>
              <a:t>Lors d'un clic sur un lien &lt;a href=""&gt;&lt;/a&gt; cela entraîne un rechargement de la page, et redémarre donc l’application </a:t>
            </a:r>
            <a:r>
              <a:rPr lang="fr-CH" b="0" i="0" dirty="0" err="1">
                <a:effectLst/>
              </a:rPr>
              <a:t>Angular</a:t>
            </a:r>
            <a:r>
              <a:rPr lang="fr-CH" b="0" i="0" dirty="0">
                <a:effectLst/>
              </a:rPr>
              <a:t> toute entière. </a:t>
            </a:r>
          </a:p>
          <a:p>
            <a:pPr marL="457200" indent="-457200">
              <a:buFont typeface="+mj-lt"/>
              <a:buAutoNum type="arabicPeriod"/>
            </a:pPr>
            <a:r>
              <a:rPr lang="fr-CH" b="0" i="0" dirty="0">
                <a:effectLst/>
              </a:rPr>
              <a:t>Le but d’</a:t>
            </a:r>
            <a:r>
              <a:rPr lang="fr-CH" b="0" i="0" dirty="0" err="1">
                <a:effectLst/>
              </a:rPr>
              <a:t>Angular</a:t>
            </a:r>
            <a:r>
              <a:rPr lang="fr-CH" b="0" i="0" dirty="0">
                <a:effectLst/>
              </a:rPr>
              <a:t> est justement d’éviter ces rechargements : on construit une </a:t>
            </a:r>
            <a:r>
              <a:rPr lang="fr-CH" b="0" i="1" dirty="0">
                <a:effectLst/>
              </a:rPr>
              <a:t>Single Page Application</a:t>
            </a:r>
            <a:r>
              <a:rPr lang="fr-CH" b="0" i="0" dirty="0">
                <a:effectLst/>
              </a:rPr>
              <a:t>. </a:t>
            </a:r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0" indent="0">
              <a:buNone/>
            </a:pPr>
            <a:r>
              <a:rPr lang="fr-CH" dirty="0"/>
              <a:t>Pour cela nous allons utiliser la directive </a:t>
            </a:r>
            <a:r>
              <a:rPr lang="fr-CH" b="1" dirty="0" err="1"/>
              <a:t>RouterLink</a:t>
            </a:r>
            <a:r>
              <a:rPr lang="fr-CH" dirty="0"/>
              <a:t> en p</a:t>
            </a:r>
            <a:r>
              <a:rPr lang="fr-CH" b="0" i="0" dirty="0">
                <a:effectLst/>
              </a:rPr>
              <a:t>ointant sur le chemin où nous voudrons aller.</a:t>
            </a: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4134951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Navigation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76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b="0" i="0" dirty="0">
                <a:effectLst/>
              </a:rPr>
              <a:t>Si nous voulons par exemple aller sur le </a:t>
            </a:r>
            <a:r>
              <a:rPr lang="fr-CH" b="0" i="0" dirty="0" err="1">
                <a:effectLst/>
              </a:rPr>
              <a:t>HomeComponent</a:t>
            </a:r>
            <a:r>
              <a:rPr lang="fr-CH" b="0" i="0" dirty="0">
                <a:effectLst/>
              </a:rPr>
              <a:t>, en fonction de la configuration sur </a:t>
            </a:r>
            <a:r>
              <a:rPr lang="fr-CH" b="0" i="0" dirty="0" err="1">
                <a:effectLst/>
              </a:rPr>
              <a:t>app.routing.ts</a:t>
            </a:r>
            <a:r>
              <a:rPr lang="fr-CH" b="0" i="0" dirty="0">
                <a:effectLst/>
              </a:rPr>
              <a:t> nous devons faire : </a:t>
            </a:r>
          </a:p>
          <a:p>
            <a:pPr marL="457200" indent="-457200">
              <a:buFont typeface="+mj-lt"/>
              <a:buAutoNum type="arabicPeriod"/>
            </a:pPr>
            <a:endParaRPr lang="fr-CH" b="0" i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457200" indent="-457200">
              <a:buFont typeface="+mj-lt"/>
              <a:buAutoNum type="arabicPeriod"/>
            </a:pPr>
            <a:endParaRPr lang="fr-CH" b="0" i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Si nous voulions afficher </a:t>
            </a:r>
            <a:r>
              <a:rPr lang="fr-CH" dirty="0" err="1"/>
              <a:t>RacesComponent</a:t>
            </a:r>
            <a:r>
              <a:rPr lang="fr-CH" dirty="0"/>
              <a:t>, il aurait fallut changer "/" par "/races"</a:t>
            </a:r>
            <a:endParaRPr lang="fr-CH" b="0" i="0" dirty="0">
              <a:effectLst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F7A1D69-8D08-4EDE-927B-32FAF87772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7913" y="2942690"/>
            <a:ext cx="9284264" cy="147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57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Navigation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77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b="0" i="0" dirty="0">
                <a:effectLst/>
              </a:rPr>
              <a:t>La directive </a:t>
            </a:r>
            <a:r>
              <a:rPr lang="fr-CH" b="0" i="0" dirty="0" err="1">
                <a:effectLst/>
              </a:rPr>
              <a:t>RouterLink</a:t>
            </a:r>
            <a:r>
              <a:rPr lang="fr-CH" b="0" i="0" dirty="0">
                <a:effectLst/>
              </a:rPr>
              <a:t> peut être utilisée avec la directive </a:t>
            </a:r>
            <a:r>
              <a:rPr lang="fr-CH" b="0" i="0" dirty="0" err="1">
                <a:effectLst/>
              </a:rPr>
              <a:t>RouterLinkActive</a:t>
            </a:r>
            <a:r>
              <a:rPr lang="fr-CH" b="0" i="0" dirty="0">
                <a:effectLst/>
              </a:rPr>
              <a:t> qui peut ajouter une classe CSS automatiquement si le lien pointe sur la route courante.</a:t>
            </a:r>
          </a:p>
          <a:p>
            <a:pPr marL="457200" indent="-457200">
              <a:buFont typeface="+mj-lt"/>
              <a:buAutoNum type="arabicPeriod"/>
            </a:pPr>
            <a:endParaRPr lang="fr-CH" b="0" i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457200" indent="-457200">
              <a:buFont typeface="+mj-lt"/>
              <a:buAutoNum type="arabicPeriod"/>
            </a:pPr>
            <a:endParaRPr lang="fr-CH" b="0" i="0" dirty="0">
              <a:effectLst/>
            </a:endParaRP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84FF209-8AB3-4816-9EC1-D16E44CC1C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4020" y="2840992"/>
            <a:ext cx="9063960" cy="7135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154CFE8B-720C-48BC-B8D4-D6E952088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4473" y="3630029"/>
            <a:ext cx="7264961" cy="267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0997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Navigation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78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b="0" i="0" dirty="0">
                <a:effectLst/>
              </a:rPr>
              <a:t>Nous pouvons aussi définir des paramètres dans les </a:t>
            </a:r>
            <a:r>
              <a:rPr lang="fr-CH" b="0" i="0" dirty="0" err="1">
                <a:effectLst/>
              </a:rPr>
              <a:t>urls</a:t>
            </a:r>
            <a:r>
              <a:rPr lang="fr-CH" b="0" i="0" dirty="0">
                <a:effectLst/>
              </a:rPr>
              <a:t> facilement. </a:t>
            </a:r>
            <a:r>
              <a:rPr lang="fr-CH" dirty="0"/>
              <a:t>Pour ce faire, rien de compliqué. On définit une route dans la configuration avec un (ou plusieurs) paramètre(s) dynamique(s).</a:t>
            </a:r>
            <a:endParaRPr lang="fr-CH" b="0" i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fr-CH" b="0" i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457200" indent="-457200">
              <a:buFont typeface="+mj-lt"/>
              <a:buAutoNum type="arabicPeriod"/>
            </a:pPr>
            <a:endParaRPr lang="fr-CH" b="0" i="0" dirty="0">
              <a:effectLst/>
            </a:endParaRP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8828ADB-4744-458B-A0F2-FB95EFFD54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132" y="3176227"/>
            <a:ext cx="8813133" cy="2577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4138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Navigation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79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1330" y="2212802"/>
            <a:ext cx="10058400" cy="3760891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dirty="0"/>
              <a:t>Et bien sûr on peut récupérer ces paramètres assez facilement dans le composant cible</a:t>
            </a:r>
            <a:endParaRPr lang="fr-CH" b="0" i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457200" indent="-457200">
              <a:buFont typeface="+mj-lt"/>
              <a:buAutoNum type="arabicPeriod"/>
            </a:pPr>
            <a:endParaRPr lang="fr-CH" b="0" i="0" dirty="0">
              <a:effectLst/>
            </a:endParaRP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1034" name="Picture 10">
            <a:extLst>
              <a:ext uri="{FF2B5EF4-FFF2-40B4-BE49-F238E27FC236}">
                <a16:creationId xmlns:a16="http://schemas.microsoft.com/office/drawing/2014/main" id="{47330D41-DE14-4C49-B1A3-9F9F01E7A9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1942" y="3067241"/>
            <a:ext cx="8288116" cy="2327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204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2.4 Classes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76FFD2-2A54-45B5-A3B9-4976EE96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4010" y="2867570"/>
            <a:ext cx="6454518" cy="275018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B34CF35-A296-4578-BB98-F7F5C4CD8D08}"/>
              </a:ext>
            </a:extLst>
          </p:cNvPr>
          <p:cNvSpPr txBox="1">
            <a:spLocks/>
          </p:cNvSpPr>
          <p:nvPr/>
        </p:nvSpPr>
        <p:spPr>
          <a:xfrm>
            <a:off x="1097280" y="2071906"/>
            <a:ext cx="10187978" cy="54343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700" i="0" kern="1200" spc="-5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fr-CH" sz="2400" dirty="0"/>
              <a:t>C'est désormais très facile de déclarer une classe :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54F0B2C-6789-49A4-8473-7BB1F933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875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Redirection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80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1330" y="2212802"/>
            <a:ext cx="10058400" cy="41144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dirty="0"/>
              <a:t>Il est assez commun de vouloir qu’une URL redirige simplement vers une autre URL dans l’application. Pour ce faire voici un exemple de redirection sur le chemin racine vers le chemin /</a:t>
            </a:r>
            <a:r>
              <a:rPr lang="fr-CH" dirty="0" err="1"/>
              <a:t>breaking</a:t>
            </a:r>
            <a:endParaRPr lang="fr-CH" dirty="0"/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457200" indent="-457200">
              <a:buFont typeface="+mj-lt"/>
              <a:buAutoNum type="arabicPeriod"/>
            </a:pPr>
            <a:endParaRPr lang="fr-CH" dirty="0"/>
          </a:p>
          <a:p>
            <a:pPr marL="457200" indent="-457200">
              <a:buFont typeface="+mj-lt"/>
              <a:buAutoNum type="arabicPeriod"/>
            </a:pPr>
            <a:r>
              <a:rPr lang="fr-CH" b="0" i="0" dirty="0">
                <a:effectLst/>
              </a:rPr>
              <a:t>Le </a:t>
            </a:r>
            <a:r>
              <a:rPr lang="fr-CH" b="0" i="0" dirty="0" err="1">
                <a:effectLst/>
              </a:rPr>
              <a:t>pathMatch</a:t>
            </a:r>
            <a:r>
              <a:rPr lang="fr-CH" b="0" i="0" dirty="0">
                <a:effectLst/>
              </a:rPr>
              <a:t> peut contenir plusieurs valeurs dont :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b="1" dirty="0"/>
              <a:t>f</a:t>
            </a:r>
            <a:r>
              <a:rPr lang="fr-CH" b="1" i="0" dirty="0">
                <a:effectLst/>
              </a:rPr>
              <a:t>ull</a:t>
            </a:r>
            <a:r>
              <a:rPr lang="fr-CH" b="0" i="0" dirty="0">
                <a:effectLst/>
              </a:rPr>
              <a:t> : La redirection va se faire si la valeur exact du </a:t>
            </a:r>
            <a:r>
              <a:rPr lang="fr-CH" b="0" i="0" dirty="0" err="1">
                <a:effectLst/>
              </a:rPr>
              <a:t>path</a:t>
            </a:r>
            <a:r>
              <a:rPr lang="fr-CH" b="0" i="0" dirty="0">
                <a:effectLst/>
              </a:rPr>
              <a:t> correspond à l'URL</a:t>
            </a:r>
          </a:p>
          <a:p>
            <a:pPr marL="932688" lvl="2" indent="-457200">
              <a:buFont typeface="+mj-lt"/>
              <a:buAutoNum type="arabicPeriod"/>
            </a:pPr>
            <a:r>
              <a:rPr lang="fr-CH" b="1" dirty="0"/>
              <a:t>Exemple : pour un </a:t>
            </a:r>
            <a:r>
              <a:rPr lang="fr-CH" b="1" dirty="0" err="1"/>
              <a:t>path</a:t>
            </a:r>
            <a:r>
              <a:rPr lang="fr-CH" b="1" dirty="0"/>
              <a:t>: '/test' la redirection va se faire si l'URL contient exactement /test</a:t>
            </a:r>
            <a:endParaRPr lang="fr-CH" b="0" i="0" dirty="0">
              <a:effectLst/>
            </a:endParaRPr>
          </a:p>
          <a:p>
            <a:pPr marL="749808" lvl="1" indent="-457200">
              <a:buFont typeface="+mj-lt"/>
              <a:buAutoNum type="arabicPeriod"/>
            </a:pPr>
            <a:r>
              <a:rPr lang="fr-CH" b="1" dirty="0" err="1"/>
              <a:t>Prefix</a:t>
            </a:r>
            <a:r>
              <a:rPr lang="fr-CH" b="1" dirty="0"/>
              <a:t> : </a:t>
            </a:r>
            <a:r>
              <a:rPr lang="fr-CH" dirty="0"/>
              <a:t>La redirection va se faire si la valeur de </a:t>
            </a:r>
            <a:r>
              <a:rPr lang="fr-CH" dirty="0" err="1"/>
              <a:t>path</a:t>
            </a:r>
            <a:r>
              <a:rPr lang="fr-CH" dirty="0"/>
              <a:t> correspond au début de l'URL.</a:t>
            </a:r>
          </a:p>
          <a:p>
            <a:pPr marL="932688" lvl="2" indent="-457200">
              <a:buFont typeface="+mj-lt"/>
              <a:buAutoNum type="arabicPeriod"/>
            </a:pPr>
            <a:r>
              <a:rPr lang="fr-CH" b="1" i="0" dirty="0">
                <a:effectLst/>
              </a:rPr>
              <a:t>Exemple : pour un </a:t>
            </a:r>
            <a:r>
              <a:rPr lang="fr-CH" b="1" i="0" dirty="0" err="1">
                <a:effectLst/>
              </a:rPr>
              <a:t>path</a:t>
            </a:r>
            <a:r>
              <a:rPr lang="fr-CH" b="1" i="0" dirty="0">
                <a:effectLst/>
              </a:rPr>
              <a:t>: '/test' la redirection va se faire si l'URL contient /test/x , /test/x/y etc…</a:t>
            </a:r>
          </a:p>
          <a:p>
            <a:pPr marL="0" indent="0">
              <a:buNone/>
            </a:pPr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40A251C-85FC-457B-8DB8-61C626ACD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4987" y="3429000"/>
            <a:ext cx="9870006" cy="92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689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Redirection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81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1330" y="2212802"/>
            <a:ext cx="10058400" cy="41144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dirty="0"/>
              <a:t>Nous avons expliqué au début de ce chapitre que, lorsque le routeur active une route, le composant de la route est inséré dans la page à l’emplacement marqué par la directive &lt;router-</a:t>
            </a:r>
            <a:r>
              <a:rPr lang="fr-CH" dirty="0" err="1"/>
              <a:t>outlet</a:t>
            </a:r>
            <a:r>
              <a:rPr lang="fr-CH" dirty="0"/>
              <a:t>&gt;&lt;/router-</a:t>
            </a:r>
            <a:r>
              <a:rPr lang="fr-CH" dirty="0" err="1"/>
              <a:t>outlet</a:t>
            </a:r>
            <a:r>
              <a:rPr lang="fr-CH" dirty="0"/>
              <a:t>&gt;.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Ce mécanisme peut aussi être utilisé par les composants imbriqués, exemple: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 Créer une page complexe pour afficher le profil d’un poney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Cette page afficherait le nom et le portrait du poney dans sa partie supérieure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Afficher un onglet pour le certificat de naissance du poney</a:t>
            </a:r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292608" lvl="1" indent="0">
              <a:buNone/>
            </a:pPr>
            <a:r>
              <a:rPr lang="fr-CH" dirty="0"/>
              <a:t>Le but est que chaque onglet ait sa propre URL, afin de pouvoir créer des liens directs vers chacun d’eux</a:t>
            </a:r>
          </a:p>
          <a:p>
            <a:pPr marL="457200" indent="-457200">
              <a:buFont typeface="+mj-lt"/>
              <a:buAutoNum type="arabicPeriod"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74270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Redirection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82</a:t>
            </a:fld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86B9BAC2-EF20-4AE6-BDB5-1DC0824C7657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1330" y="2212802"/>
            <a:ext cx="10058400" cy="41144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dirty="0"/>
              <a:t>La solution est d'utiliser un router-</a:t>
            </a:r>
            <a:r>
              <a:rPr lang="fr-CH" dirty="0" err="1"/>
              <a:t>outlet</a:t>
            </a:r>
            <a:r>
              <a:rPr lang="fr-CH" dirty="0"/>
              <a:t> dans le </a:t>
            </a:r>
            <a:r>
              <a:rPr lang="fr-CH" dirty="0" err="1"/>
              <a:t>template</a:t>
            </a:r>
            <a:r>
              <a:rPr lang="fr-CH" dirty="0"/>
              <a:t> du </a:t>
            </a:r>
            <a:r>
              <a:rPr lang="fr-CH" dirty="0" err="1"/>
              <a:t>PonyComponent</a:t>
            </a:r>
            <a:r>
              <a:rPr lang="fr-CH" dirty="0"/>
              <a:t> et de définir une route mère pour le poney.</a:t>
            </a:r>
          </a:p>
          <a:p>
            <a:pPr marL="457200" indent="-457200">
              <a:buFont typeface="+mj-lt"/>
              <a:buAutoNum type="arabicPeriod"/>
            </a:pPr>
            <a:endParaRPr lang="fr-CH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FBB2D62-A842-4CF0-91F4-30A3BA3D5F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89" y="3184280"/>
            <a:ext cx="6119957" cy="1622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47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Redirection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83</a:t>
            </a:fld>
            <a:endParaRPr lang="en-US" dirty="0"/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5F8BADE9-FF38-4C10-8A16-42E5FE1068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0730" y="2546079"/>
            <a:ext cx="5989654" cy="2737488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76FA5384-54F8-4E35-8CA1-1682538B5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749" y="2982601"/>
            <a:ext cx="4669458" cy="143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5756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Redirection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84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D75542-6737-441A-BF98-85D4DB2F4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6200" y="2456746"/>
            <a:ext cx="6746035" cy="262070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06789C43-1920-422F-B94C-012182CAB0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04" y="2716176"/>
            <a:ext cx="3827696" cy="251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22190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11.2 Redirection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85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4AAFFCF-B66E-4372-AC58-00B09CD62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2809" y="2407939"/>
            <a:ext cx="6586607" cy="213189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274CD5F-128B-4711-8B75-D65474EC0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623" y="2498546"/>
            <a:ext cx="4432808" cy="2909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8613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11.3 Guard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027587-6909-4C42-9B2B-1C442BE26D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1330" y="2212802"/>
            <a:ext cx="10058400" cy="41144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dirty="0"/>
              <a:t>Certaines routes de l’application ne devraient pas être accessibles à tous.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 L’utilisateur est-il authentifié ?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A-t-il les permissions nécessaires ?</a:t>
            </a:r>
          </a:p>
          <a:p>
            <a:pPr marL="749808" lvl="1" indent="-457200">
              <a:buFont typeface="+mj-lt"/>
              <a:buAutoNum type="arabicPeriod"/>
            </a:pPr>
            <a:endParaRPr lang="fr-CH" dirty="0"/>
          </a:p>
          <a:p>
            <a:pPr marL="292608" lvl="1" indent="0">
              <a:buNone/>
            </a:pPr>
            <a:r>
              <a:rPr lang="fr-CH" dirty="0"/>
              <a:t>C’est là que les </a:t>
            </a:r>
            <a:r>
              <a:rPr lang="fr-CH" i="1" dirty="0" err="1"/>
              <a:t>guards</a:t>
            </a:r>
            <a:r>
              <a:rPr lang="fr-CH" dirty="0"/>
              <a:t> (gardes, gardiens) entrent en jeu. Il existe 4 types de </a:t>
            </a:r>
            <a:r>
              <a:rPr lang="fr-CH" i="1" dirty="0" err="1"/>
              <a:t>guards</a:t>
            </a:r>
            <a:r>
              <a:rPr lang="fr-CH" dirty="0"/>
              <a:t> :</a:t>
            </a:r>
          </a:p>
          <a:p>
            <a:pPr marL="292608" lvl="1" indent="0">
              <a:buNone/>
            </a:pPr>
            <a:r>
              <a:rPr lang="fr-CH" dirty="0"/>
              <a:t>	- </a:t>
            </a:r>
            <a:r>
              <a:rPr lang="fr-CH" dirty="0" err="1"/>
              <a:t>CanActivate</a:t>
            </a:r>
            <a:r>
              <a:rPr lang="fr-CH" dirty="0"/>
              <a:t> : empêche l'activation de la route</a:t>
            </a:r>
          </a:p>
          <a:p>
            <a:pPr marL="292608" lvl="1" indent="0">
              <a:buNone/>
            </a:pPr>
            <a:r>
              <a:rPr lang="fr-CH" dirty="0"/>
              <a:t>	- </a:t>
            </a:r>
            <a:r>
              <a:rPr lang="fr-CH" dirty="0" err="1"/>
              <a:t>CanActivateChild</a:t>
            </a:r>
            <a:r>
              <a:rPr lang="fr-CH" dirty="0"/>
              <a:t> : empêche l'activation de la route enfant</a:t>
            </a:r>
          </a:p>
          <a:p>
            <a:pPr marL="292608" lvl="1" indent="0">
              <a:buNone/>
            </a:pPr>
            <a:r>
              <a:rPr lang="fr-CH" dirty="0"/>
              <a:t>	- </a:t>
            </a:r>
            <a:r>
              <a:rPr lang="fr-CH" dirty="0" err="1"/>
              <a:t>CanLoad</a:t>
            </a:r>
            <a:r>
              <a:rPr lang="fr-CH" dirty="0"/>
              <a:t> : </a:t>
            </a:r>
            <a:r>
              <a:rPr lang="fr-CH" dirty="0" err="1"/>
              <a:t>LazyLoading</a:t>
            </a:r>
            <a:r>
              <a:rPr lang="fr-CH" dirty="0"/>
              <a:t> sur route fille</a:t>
            </a:r>
          </a:p>
          <a:p>
            <a:pPr marL="292608" lvl="1" indent="0">
              <a:buNone/>
            </a:pPr>
            <a:r>
              <a:rPr lang="fr-CH" dirty="0"/>
              <a:t>	- </a:t>
            </a:r>
            <a:r>
              <a:rPr lang="fr-CH" dirty="0" err="1"/>
              <a:t>CanDeactivate</a:t>
            </a:r>
            <a:r>
              <a:rPr lang="fr-CH" dirty="0"/>
              <a:t> : empêche de quitter la route actuelle</a:t>
            </a:r>
          </a:p>
          <a:p>
            <a:pPr marL="292608" lvl="1" indent="0">
              <a:buNone/>
            </a:pPr>
            <a:endParaRPr lang="fr-CH" dirty="0"/>
          </a:p>
          <a:p>
            <a:pPr marL="292608" lvl="1" indent="0">
              <a:buNone/>
            </a:pPr>
            <a:r>
              <a:rPr lang="fr-CH" dirty="0"/>
              <a:t>Mais nous allons nous pencher plus en détails sur le </a:t>
            </a:r>
            <a:r>
              <a:rPr lang="fr-CH" b="1" dirty="0" err="1"/>
              <a:t>CanActivate</a:t>
            </a:r>
            <a:endParaRPr lang="fr-CH" b="1" dirty="0"/>
          </a:p>
        </p:txBody>
      </p:sp>
    </p:spTree>
    <p:extLst>
      <p:ext uri="{BB962C8B-B14F-4D97-AF65-F5344CB8AC3E}">
        <p14:creationId xmlns:p14="http://schemas.microsoft.com/office/powerpoint/2010/main" val="3577377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11.3 Guard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3027587-6909-4C42-9B2B-1C442BE26D2C}"/>
              </a:ext>
            </a:extLst>
          </p:cNvPr>
          <p:cNvSpPr txBox="1">
            <a:spLocks noGrp="1"/>
          </p:cNvSpPr>
          <p:nvPr>
            <p:ph idx="1"/>
          </p:nvPr>
        </p:nvSpPr>
        <p:spPr>
          <a:xfrm>
            <a:off x="1051330" y="2212802"/>
            <a:ext cx="10058400" cy="4114478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fr-CH" dirty="0" err="1"/>
              <a:t>CanActivate</a:t>
            </a:r>
            <a:r>
              <a:rPr lang="fr-CH" dirty="0"/>
              <a:t> : lorsqu’un tel </a:t>
            </a:r>
            <a:r>
              <a:rPr lang="fr-CH" i="1" dirty="0" err="1"/>
              <a:t>guard</a:t>
            </a:r>
            <a:r>
              <a:rPr lang="fr-CH" dirty="0"/>
              <a:t> est appliqué à une route, il peut empêcher l’activation de la route: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Il peut renvoyer une URL pour naviguer vers une autre route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Il permet d’afficher une page d’erreur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Naviguer vers la page de connexion lorsqu’un utilisateur anonyme tente d’accéder à une page qui requiert une authentification</a:t>
            </a:r>
          </a:p>
        </p:txBody>
      </p:sp>
    </p:spTree>
    <p:extLst>
      <p:ext uri="{BB962C8B-B14F-4D97-AF65-F5344CB8AC3E}">
        <p14:creationId xmlns:p14="http://schemas.microsoft.com/office/powerpoint/2010/main" val="244377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11.3 Guard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88</a:t>
            </a:fld>
            <a:endParaRPr lang="en-US" dirty="0"/>
          </a:p>
        </p:txBody>
      </p:sp>
      <p:pic>
        <p:nvPicPr>
          <p:cNvPr id="5" name="Espace réservé du contenu 4">
            <a:extLst>
              <a:ext uri="{FF2B5EF4-FFF2-40B4-BE49-F238E27FC236}">
                <a16:creationId xmlns:a16="http://schemas.microsoft.com/office/drawing/2014/main" id="{D9DD9FD7-027B-44F4-884D-261C0B17DA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2560" y="2118494"/>
            <a:ext cx="8578681" cy="9555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A0D5E9E6-154B-467B-A5BA-F90BFC65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60" y="3195663"/>
            <a:ext cx="7686348" cy="2828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943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11.3 Guard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89</a:t>
            </a:fld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DBE4E35-C6DE-4FE1-99DD-68E357CF1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H" b="0" i="0" dirty="0">
                <a:effectLst/>
              </a:rPr>
              <a:t>Ce service doit implémenter l’interface </a:t>
            </a:r>
            <a:r>
              <a:rPr lang="fr-CH" b="0" i="0" dirty="0" err="1">
                <a:effectLst/>
              </a:rPr>
              <a:t>CanActivate</a:t>
            </a:r>
            <a:endParaRPr lang="fr-CH" b="0" i="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r>
              <a:rPr lang="fr-CH" b="0" i="0" dirty="0">
                <a:effectLst/>
              </a:rPr>
              <a:t>Le routeur naviguera vers la route si la valeur retournée est à </a:t>
            </a:r>
            <a:r>
              <a:rPr lang="fr-CH" b="0" i="0" dirty="0" err="1">
                <a:effectLst/>
              </a:rPr>
              <a:t>true</a:t>
            </a:r>
            <a:r>
              <a:rPr lang="fr-CH" b="0" i="0" dirty="0">
                <a:effectLst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fr-CH" dirty="0"/>
              <a:t>Comment créer un </a:t>
            </a:r>
            <a:r>
              <a:rPr lang="fr-CH" dirty="0" err="1"/>
              <a:t>guard</a:t>
            </a:r>
            <a:r>
              <a:rPr lang="fr-CH" dirty="0"/>
              <a:t> : </a:t>
            </a:r>
            <a:r>
              <a:rPr lang="fr-CH" b="1" dirty="0" err="1"/>
              <a:t>ng</a:t>
            </a:r>
            <a:r>
              <a:rPr lang="fr-CH" b="1" dirty="0"/>
              <a:t> </a:t>
            </a:r>
            <a:r>
              <a:rPr lang="fr-CH" b="1" dirty="0" err="1"/>
              <a:t>generate</a:t>
            </a:r>
            <a:r>
              <a:rPr lang="fr-CH" b="1" dirty="0"/>
              <a:t> </a:t>
            </a:r>
            <a:r>
              <a:rPr lang="fr-CH" b="1" dirty="0" err="1"/>
              <a:t>guard</a:t>
            </a:r>
            <a:r>
              <a:rPr lang="fr-CH" b="1" dirty="0"/>
              <a:t> "le-nom-de-mon-</a:t>
            </a:r>
            <a:r>
              <a:rPr lang="fr-CH" b="1" dirty="0" err="1"/>
              <a:t>guard</a:t>
            </a:r>
            <a:r>
              <a:rPr lang="fr-CH" b="1" dirty="0"/>
              <a:t>"</a:t>
            </a:r>
            <a:endParaRPr lang="fr-CH" b="1" i="0" dirty="0">
              <a:effectLst/>
            </a:endParaRPr>
          </a:p>
          <a:p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82417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2.4 Classes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CEB6E48-B9CC-4F18-8B88-D9A8E51E59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1054" y="2252067"/>
            <a:ext cx="6403772" cy="169647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F7036C7-C545-4471-8291-582581429C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686" y="4223739"/>
            <a:ext cx="6568274" cy="984185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179AAB9-25BB-4829-B38B-32DBB6C319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3360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4473224-D002-4251-A974-41CFDCD6E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H" sz="4800" dirty="0"/>
              <a:t>11.3 Guard</a:t>
            </a:r>
            <a:endParaRPr lang="fr-CH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9561A7B-6D2F-45D9-BA6A-B837C5DC7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90</a:t>
            </a:fld>
            <a:endParaRPr lang="en-US" dirty="0"/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DDBE4E35-C6DE-4FE1-99DD-68E357CF1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CH" dirty="0"/>
              <a:t>Nous pouvons aussi ajouter un </a:t>
            </a:r>
            <a:r>
              <a:rPr lang="fr-CH" dirty="0" err="1"/>
              <a:t>guard</a:t>
            </a:r>
            <a:r>
              <a:rPr lang="fr-CH" dirty="0"/>
              <a:t> sur un ensemble de route fille de la sorte :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endParaRPr lang="fr-CH" dirty="0"/>
          </a:p>
          <a:p>
            <a:r>
              <a:rPr lang="fr-CH" dirty="0"/>
              <a:t>Equivalent à :</a:t>
            </a:r>
          </a:p>
          <a:p>
            <a:endParaRPr lang="fr-CH" dirty="0"/>
          </a:p>
          <a:p>
            <a:endParaRPr lang="fr-CH" dirty="0"/>
          </a:p>
          <a:p>
            <a:endParaRPr lang="fr-CH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07C1993-2D71-4FA8-94D4-ECE04B8299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373" y="2546711"/>
            <a:ext cx="7205840" cy="16635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707C30C4-DC5B-47A4-B2C3-0F28C6819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170" y="5075593"/>
            <a:ext cx="8317546" cy="88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23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1767"/>
            <a:ext cx="10058400" cy="1450757"/>
          </a:xfrm>
        </p:spPr>
        <p:txBody>
          <a:bodyPr>
            <a:normAutofit/>
          </a:bodyPr>
          <a:lstStyle/>
          <a:p>
            <a:r>
              <a:rPr lang="fr-CH" sz="4000" dirty="0"/>
              <a:t>11.4 Exercice 4 : Le routage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91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2697"/>
            <a:ext cx="4014650" cy="4444141"/>
          </a:xfrm>
        </p:spPr>
        <p:txBody>
          <a:bodyPr>
            <a:normAutofit/>
          </a:bodyPr>
          <a:lstStyle/>
          <a:p>
            <a:r>
              <a:rPr lang="fr-CH" dirty="0"/>
              <a:t>Exercice: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Lors du clique sur le menu de droite, afficher soit le composant rouge, sout le composant bleu</a:t>
            </a:r>
          </a:p>
          <a:p>
            <a:pPr marL="0" indent="0">
              <a:buNone/>
            </a:pPr>
            <a:r>
              <a:rPr lang="fr-CH" sz="1500" dirty="0"/>
              <a:t>Conseils </a:t>
            </a:r>
            <a:r>
              <a:rPr lang="fr-CH" sz="12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Ajouter dans le composant principale </a:t>
            </a:r>
            <a:r>
              <a:rPr lang="fr-CH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H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</a:t>
            </a:r>
            <a:r>
              <a:rPr lang="fr-CH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fr-CH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H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</a:t>
            </a:r>
            <a:r>
              <a:rPr lang="fr-CH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fr-CH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Le routage doit être accessible depuis l'URL /portal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le routage dans app-</a:t>
            </a:r>
            <a:r>
              <a:rPr lang="fr-CH" sz="1200" dirty="0" err="1"/>
              <a:t>routing.module.ts</a:t>
            </a:r>
            <a:r>
              <a:rPr lang="fr-CH" sz="1200" dirty="0"/>
              <a:t> : </a:t>
            </a:r>
          </a:p>
          <a:p>
            <a:pPr lvl="2"/>
            <a:r>
              <a:rPr lang="fr-CH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fr-CH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CH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H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CH" sz="9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red</a:t>
            </a:r>
            <a:r>
              <a:rPr lang="fr-CH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CH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component:</a:t>
            </a:r>
            <a:r>
              <a:rPr lang="fr-CH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RedComponent</a:t>
            </a:r>
            <a:r>
              <a:rPr lang="fr-CH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},</a:t>
            </a:r>
          </a:p>
          <a:p>
            <a:pPr lvl="2"/>
            <a:r>
              <a:rPr lang="fr-CH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{ </a:t>
            </a:r>
            <a:r>
              <a:rPr lang="fr-CH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CH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H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CH" sz="900" b="1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blue</a:t>
            </a:r>
            <a:r>
              <a:rPr lang="fr-CH" sz="9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fr-CH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fr-CH" sz="9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component:</a:t>
            </a:r>
            <a:r>
              <a:rPr lang="fr-CH" sz="9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9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BlueComponent</a:t>
            </a:r>
            <a:r>
              <a:rPr lang="fr-CH" sz="900" b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}</a:t>
            </a:r>
            <a:endParaRPr lang="fr-CH" sz="9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4616CAB3-A3A0-44FB-85F0-576F2BBCB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0828" y="1969339"/>
            <a:ext cx="3876014" cy="215697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B375FD6-28C7-44A2-BA9E-E90D4B0FA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0828" y="4188773"/>
            <a:ext cx="4014651" cy="2191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0303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182" y="396882"/>
            <a:ext cx="10058400" cy="1450757"/>
          </a:xfrm>
        </p:spPr>
        <p:txBody>
          <a:bodyPr>
            <a:normAutofit/>
          </a:bodyPr>
          <a:lstStyle/>
          <a:p>
            <a:r>
              <a:rPr lang="fr-CH" sz="4000" dirty="0"/>
              <a:t>11.4 Exercice 4 : Le routage</a:t>
            </a:r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5450559" cy="4237459"/>
          </a:xfrm>
        </p:spPr>
        <p:txBody>
          <a:bodyPr>
            <a:normAutofit fontScale="85000" lnSpcReduction="10000"/>
          </a:bodyPr>
          <a:lstStyle/>
          <a:p>
            <a:r>
              <a:rPr lang="fr-CH" dirty="0"/>
              <a:t>Exercice suite: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Lors du lancé de l'application sur /login, créer un formulaire avec </a:t>
            </a:r>
            <a:r>
              <a:rPr lang="fr-CH" sz="1200" dirty="0" err="1"/>
              <a:t>username</a:t>
            </a:r>
            <a:r>
              <a:rPr lang="fr-CH" sz="1200" dirty="0"/>
              <a:t> et </a:t>
            </a:r>
            <a:r>
              <a:rPr lang="fr-CH" sz="1200" dirty="0" err="1"/>
              <a:t>password</a:t>
            </a:r>
            <a:r>
              <a:rPr lang="fr-CH" sz="1200" dirty="0"/>
              <a:t>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Si  le </a:t>
            </a:r>
            <a:r>
              <a:rPr lang="fr-CH" sz="1200" dirty="0" err="1"/>
              <a:t>username</a:t>
            </a:r>
            <a:r>
              <a:rPr lang="fr-CH" sz="1200" dirty="0"/>
              <a:t> = user et le </a:t>
            </a:r>
            <a:r>
              <a:rPr lang="fr-CH" sz="1200" dirty="0" err="1"/>
              <a:t>password</a:t>
            </a:r>
            <a:r>
              <a:rPr lang="fr-CH" sz="1200" dirty="0"/>
              <a:t> = </a:t>
            </a:r>
            <a:r>
              <a:rPr lang="fr-CH" sz="1200" dirty="0" err="1"/>
              <a:t>epsic</a:t>
            </a:r>
            <a:r>
              <a:rPr lang="fr-CH" sz="1200" dirty="0"/>
              <a:t>, rediriger sur /portal. Si les </a:t>
            </a:r>
            <a:r>
              <a:rPr lang="fr-CH" sz="1200" dirty="0" err="1"/>
              <a:t>credentials</a:t>
            </a:r>
            <a:r>
              <a:rPr lang="fr-CH" sz="1200" dirty="0"/>
              <a:t> sont faux afficher un message d'erreur.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Lors de l'arrivé sur le portal, afficher le nom de l'utilisateur, et créer un lien pour se </a:t>
            </a:r>
            <a:r>
              <a:rPr lang="fr-CH" sz="1200" dirty="0" err="1"/>
              <a:t>logout</a:t>
            </a:r>
            <a:r>
              <a:rPr lang="fr-CH" sz="1200" dirty="0"/>
              <a:t>. Le </a:t>
            </a:r>
            <a:r>
              <a:rPr lang="fr-CH" sz="1200" dirty="0" err="1"/>
              <a:t>logout</a:t>
            </a:r>
            <a:r>
              <a:rPr lang="fr-CH" sz="1200" dirty="0"/>
              <a:t> doit rediriger vers /login</a:t>
            </a:r>
          </a:p>
          <a:p>
            <a:pPr marL="0" indent="0">
              <a:buNone/>
            </a:pPr>
            <a:r>
              <a:rPr lang="fr-CH" sz="1500" dirty="0"/>
              <a:t>Conseils </a:t>
            </a:r>
            <a:r>
              <a:rPr lang="fr-CH" sz="12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un service </a:t>
            </a:r>
            <a:r>
              <a:rPr lang="fr-CH" sz="1200" dirty="0" err="1"/>
              <a:t>authService</a:t>
            </a:r>
            <a:r>
              <a:rPr lang="fr-CH" sz="1200" dirty="0"/>
              <a:t> qui gère le login, </a:t>
            </a:r>
            <a:r>
              <a:rPr lang="fr-CH" sz="1200" dirty="0" err="1"/>
              <a:t>logout</a:t>
            </a:r>
            <a:endParaRPr lang="fr-CH" sz="11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une interface login-interface qui gère le login et le </a:t>
            </a:r>
            <a:r>
              <a:rPr lang="fr-CH" sz="1200" dirty="0" err="1"/>
              <a:t>password</a:t>
            </a:r>
            <a:endParaRPr lang="fr-CH" sz="1200" dirty="0"/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un composant login qui contiendra le formulaire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un composant portal qui contiendra tout ce que contient actuellement le app component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Dans le app component vidé, mettre </a:t>
            </a:r>
            <a:r>
              <a:rPr lang="fr-CH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fr-CH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</a:t>
            </a:r>
            <a:r>
              <a:rPr lang="fr-CH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fr-CH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&gt;&lt;/</a:t>
            </a:r>
            <a:r>
              <a:rPr lang="fr-CH" sz="11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router-</a:t>
            </a:r>
            <a:r>
              <a:rPr lang="fr-CH" sz="1100" b="0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outlet</a:t>
            </a:r>
            <a:r>
              <a:rPr lang="fr-CH" sz="1100" b="0" dirty="0"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&gt;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100" dirty="0"/>
              <a:t>Adapter le </a:t>
            </a:r>
            <a:r>
              <a:rPr lang="fr-CH" sz="1100" dirty="0" err="1"/>
              <a:t>routing</a:t>
            </a:r>
            <a:r>
              <a:rPr lang="fr-CH" sz="1100" dirty="0"/>
              <a:t> en paramétrant le /login sur </a:t>
            </a:r>
            <a:r>
              <a:rPr lang="fr-CH" sz="1100" dirty="0" err="1"/>
              <a:t>LoginComponent</a:t>
            </a:r>
            <a:endParaRPr lang="fr-CH" sz="1200" dirty="0"/>
          </a:p>
          <a:p>
            <a:pPr marL="228600" indent="-228600">
              <a:buFont typeface="+mj-lt"/>
              <a:buAutoNum type="arabicPeriod"/>
            </a:pPr>
            <a:endParaRPr lang="fr-CH" sz="1200" dirty="0"/>
          </a:p>
          <a:p>
            <a:pPr marL="228600" indent="-228600">
              <a:buFont typeface="+mj-lt"/>
              <a:buAutoNum type="arabicPeriod"/>
            </a:pPr>
            <a:endParaRPr lang="fr-CH" sz="12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92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20AE587E-5104-48BE-84C4-9E6944E4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8546" y="2108201"/>
            <a:ext cx="2647899" cy="112011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8027CD37-DD1B-463B-A0FA-662D07F5A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33061" y="3419704"/>
            <a:ext cx="4967924" cy="27685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6071020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5182" y="396882"/>
            <a:ext cx="10058400" cy="1450757"/>
          </a:xfrm>
        </p:spPr>
        <p:txBody>
          <a:bodyPr>
            <a:normAutofit/>
          </a:bodyPr>
          <a:lstStyle/>
          <a:p>
            <a:r>
              <a:rPr lang="fr-CH" sz="4000" dirty="0"/>
              <a:t>11.4 Exercice 4 : Les </a:t>
            </a:r>
            <a:r>
              <a:rPr lang="fr-CH" sz="4000" dirty="0" err="1"/>
              <a:t>guards</a:t>
            </a:r>
            <a:endParaRPr lang="fr-CH" sz="4000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108201"/>
            <a:ext cx="10472867" cy="4237459"/>
          </a:xfrm>
        </p:spPr>
        <p:txBody>
          <a:bodyPr>
            <a:normAutofit fontScale="92500" lnSpcReduction="20000"/>
          </a:bodyPr>
          <a:lstStyle/>
          <a:p>
            <a:r>
              <a:rPr lang="fr-CH" dirty="0"/>
              <a:t>Exercice suite: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Protéger la partie portal avec un </a:t>
            </a:r>
            <a:r>
              <a:rPr lang="fr-CH" sz="1200" dirty="0" err="1"/>
              <a:t>guard</a:t>
            </a:r>
            <a:endParaRPr lang="fr-CH" sz="1200" dirty="0"/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Si l'utilisateur veut accéder à /portal sans être authentifié, alors il devra être redirigé vers /login.</a:t>
            </a:r>
          </a:p>
          <a:p>
            <a:pPr marL="0" indent="0">
              <a:buNone/>
            </a:pPr>
            <a:r>
              <a:rPr lang="fr-CH" sz="1500" dirty="0"/>
              <a:t>Conseils </a:t>
            </a:r>
            <a:r>
              <a:rPr lang="fr-CH" sz="12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un </a:t>
            </a:r>
            <a:r>
              <a:rPr lang="fr-CH" sz="1200" dirty="0" err="1"/>
              <a:t>guard</a:t>
            </a:r>
            <a:r>
              <a:rPr lang="fr-CH" sz="1200" dirty="0"/>
              <a:t> </a:t>
            </a:r>
            <a:r>
              <a:rPr lang="fr-CH" sz="1200" dirty="0" err="1"/>
              <a:t>auth-guard</a:t>
            </a:r>
            <a:r>
              <a:rPr lang="fr-CH" sz="1200" dirty="0"/>
              <a:t> avec : </a:t>
            </a:r>
            <a:r>
              <a:rPr lang="fr-CH" sz="1200" b="1" dirty="0" err="1"/>
              <a:t>ng</a:t>
            </a:r>
            <a:r>
              <a:rPr lang="fr-CH" sz="1200" b="1" dirty="0"/>
              <a:t> g </a:t>
            </a:r>
            <a:r>
              <a:rPr lang="fr-CH" sz="1200" b="1" dirty="0" err="1"/>
              <a:t>guard</a:t>
            </a:r>
            <a:r>
              <a:rPr lang="fr-CH" sz="1200" b="1" dirty="0"/>
              <a:t> </a:t>
            </a:r>
            <a:r>
              <a:rPr lang="fr-CH" sz="1200" b="1" dirty="0" err="1"/>
              <a:t>auth-guard</a:t>
            </a:r>
            <a:endParaRPr lang="fr-CH" sz="1100" b="1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Utiliser le service </a:t>
            </a:r>
            <a:r>
              <a:rPr lang="fr-CH" sz="1200" dirty="0" err="1"/>
              <a:t>auth</a:t>
            </a:r>
            <a:r>
              <a:rPr lang="fr-CH" sz="1200" dirty="0"/>
              <a:t> pour y mettre un </a:t>
            </a:r>
            <a:r>
              <a:rPr lang="fr-CH" sz="1200" dirty="0" err="1"/>
              <a:t>booléan</a:t>
            </a:r>
            <a:r>
              <a:rPr lang="fr-CH" sz="1200" dirty="0"/>
              <a:t> </a:t>
            </a:r>
            <a:r>
              <a:rPr lang="fr-CH" sz="1200" dirty="0" err="1"/>
              <a:t>isAuthenticated</a:t>
            </a:r>
            <a:r>
              <a:rPr lang="fr-CH" sz="1200" dirty="0"/>
              <a:t> si l'utilisateur est authentifié.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Configurer le </a:t>
            </a:r>
            <a:r>
              <a:rPr lang="fr-CH" sz="1200" dirty="0" err="1"/>
              <a:t>guard</a:t>
            </a:r>
            <a:r>
              <a:rPr lang="fr-CH" sz="1200" dirty="0"/>
              <a:t> de la sorte : </a:t>
            </a:r>
          </a:p>
          <a:p>
            <a:r>
              <a:rPr lang="en-US" sz="13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sz="13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(!</a:t>
            </a:r>
            <a:r>
              <a:rPr lang="en-US" sz="13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3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authService</a:t>
            </a:r>
            <a:r>
              <a:rPr lang="en-US" sz="13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3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isAuthenticated</a:t>
            </a:r>
            <a:r>
              <a:rPr lang="en-US" sz="13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){</a:t>
            </a:r>
          </a:p>
          <a:p>
            <a:r>
              <a:rPr lang="en-US" sz="11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     </a:t>
            </a:r>
            <a:r>
              <a:rPr lang="en-US" sz="1100" b="1" dirty="0" err="1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this</a:t>
            </a:r>
            <a:r>
              <a:rPr lang="en-US" sz="11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router</a:t>
            </a:r>
            <a:r>
              <a:rPr lang="en-US" sz="1100" b="1" dirty="0" err="1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sz="1100" b="1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navigate</a:t>
            </a:r>
            <a:r>
              <a:rPr lang="en-US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([</a:t>
            </a:r>
            <a:r>
              <a:rPr lang="en-US" sz="11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'login'</a:t>
            </a:r>
            <a:r>
              <a:rPr lang="en-US" sz="11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]);</a:t>
            </a:r>
          </a:p>
          <a:p>
            <a:r>
              <a:rPr lang="en-US" sz="13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 }</a:t>
            </a:r>
          </a:p>
          <a:p>
            <a:r>
              <a:rPr lang="en-US" sz="1300" b="1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3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300" b="1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true</a:t>
            </a:r>
            <a:r>
              <a:rPr lang="en-US" sz="13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fr-CH" sz="1400" dirty="0"/>
              <a:t>4. </a:t>
            </a:r>
            <a:r>
              <a:rPr lang="fr-CH" sz="1200" dirty="0"/>
              <a:t>Adapter le </a:t>
            </a:r>
            <a:r>
              <a:rPr lang="fr-CH" sz="1200" dirty="0" err="1"/>
              <a:t>routing</a:t>
            </a:r>
            <a:r>
              <a:rPr lang="fr-CH" sz="1200" dirty="0"/>
              <a:t> en y ajoutant le </a:t>
            </a:r>
            <a:r>
              <a:rPr lang="fr-CH" sz="1200" dirty="0" err="1"/>
              <a:t>guard</a:t>
            </a:r>
            <a:r>
              <a:rPr lang="fr-CH" sz="1200" dirty="0"/>
              <a:t> : </a:t>
            </a:r>
            <a:r>
              <a:rPr lang="fr-CH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path</a:t>
            </a:r>
            <a:r>
              <a:rPr lang="fr-CH" sz="12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H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fr-CH" sz="1200" b="1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'portal'</a:t>
            </a:r>
            <a:r>
              <a:rPr lang="fr-CH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fr-CH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canActivate</a:t>
            </a:r>
            <a:r>
              <a:rPr lang="fr-CH" sz="1200" b="1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fr-CH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fr-CH" sz="1200" b="1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AuthGuard</a:t>
            </a:r>
            <a:r>
              <a:rPr lang="fr-CH" sz="1200" b="1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],</a:t>
            </a:r>
          </a:p>
          <a:p>
            <a:endParaRPr lang="fr-CH" sz="1400" dirty="0"/>
          </a:p>
          <a:p>
            <a:endParaRPr lang="en-US" sz="13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endParaRPr lang="en-US" sz="1300" b="1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endParaRPr lang="fr-CH" sz="1200" dirty="0"/>
          </a:p>
          <a:p>
            <a:pPr marL="228600" indent="-228600">
              <a:buFont typeface="+mj-lt"/>
              <a:buAutoNum type="arabicPeriod"/>
            </a:pPr>
            <a:endParaRPr lang="fr-CH" sz="12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308868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12. Les modules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94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722067" y="2264229"/>
            <a:ext cx="10686162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CH" sz="1700" dirty="0" err="1"/>
              <a:t>Angular</a:t>
            </a:r>
            <a:r>
              <a:rPr lang="fr-CH" sz="1700" dirty="0"/>
              <a:t> propose un concept de modules afin de mieux structurer le code et faciliter la réutilisation et le partage.</a:t>
            </a:r>
          </a:p>
          <a:p>
            <a:endParaRPr lang="fr-CH" sz="1700" dirty="0"/>
          </a:p>
          <a:p>
            <a:r>
              <a:rPr lang="fr-CH" sz="1700" dirty="0"/>
              <a:t>Un module </a:t>
            </a:r>
            <a:r>
              <a:rPr lang="fr-CH" sz="1700" dirty="0" err="1"/>
              <a:t>Angular</a:t>
            </a:r>
            <a:r>
              <a:rPr lang="fr-CH" sz="1700" dirty="0"/>
              <a:t> est un mécanisme permettant de :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Regrouper des composants </a:t>
            </a:r>
            <a:r>
              <a:rPr lang="fr-CH" i="1" dirty="0"/>
              <a:t>(mais aussi des services)</a:t>
            </a:r>
            <a:endParaRPr lang="fr-CH" dirty="0"/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Définir leurs dépendances,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Définir leur visibilité.</a:t>
            </a:r>
          </a:p>
          <a:p>
            <a:pPr marL="749808" lvl="1" indent="-457200">
              <a:buFont typeface="+mj-lt"/>
              <a:buAutoNum type="arabicPeriod"/>
            </a:pPr>
            <a:r>
              <a:rPr lang="fr-CH" dirty="0"/>
              <a:t>Définir les routes</a:t>
            </a:r>
          </a:p>
          <a:p>
            <a:pPr marL="0" indent="0">
              <a:buNone/>
            </a:pPr>
            <a:endParaRPr lang="fr-CH" dirty="0"/>
          </a:p>
        </p:txBody>
      </p:sp>
    </p:spTree>
    <p:extLst>
      <p:ext uri="{BB962C8B-B14F-4D97-AF65-F5344CB8AC3E}">
        <p14:creationId xmlns:p14="http://schemas.microsoft.com/office/powerpoint/2010/main" val="2038836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12. Les modules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95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593408" y="2259634"/>
            <a:ext cx="3748843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700" dirty="0"/>
              <a:t>Un module </a:t>
            </a:r>
            <a:r>
              <a:rPr lang="fr-CH" sz="1700" dirty="0" err="1"/>
              <a:t>Angular</a:t>
            </a:r>
            <a:r>
              <a:rPr lang="fr-CH" sz="1700" dirty="0"/>
              <a:t> est défini simplement avec une classe </a:t>
            </a:r>
            <a:r>
              <a:rPr lang="fr-CH" sz="1700" i="1" dirty="0"/>
              <a:t>(généralement vide)</a:t>
            </a:r>
            <a:r>
              <a:rPr lang="fr-CH" sz="1700" dirty="0"/>
              <a:t> et le décorateur.</a:t>
            </a:r>
          </a:p>
          <a:p>
            <a:pPr marL="0" indent="0">
              <a:buNone/>
            </a:pPr>
            <a:endParaRPr lang="fr-CH" sz="1700" dirty="0"/>
          </a:p>
          <a:p>
            <a:pPr marL="0" indent="0">
              <a:buNone/>
            </a:pPr>
            <a:r>
              <a:rPr lang="fr-CH" sz="1700" dirty="0"/>
              <a:t>Pour ajouter un module dans l'application il faut l'importer dans la partie "imports" du module principale.</a:t>
            </a:r>
          </a:p>
          <a:p>
            <a:pPr marL="0" indent="0">
              <a:buNone/>
            </a:pPr>
            <a:endParaRPr lang="fr-CH" sz="1700" dirty="0"/>
          </a:p>
          <a:p>
            <a:pPr marL="0" indent="0">
              <a:buNone/>
            </a:pPr>
            <a:r>
              <a:rPr lang="fr-CH" sz="1700" dirty="0"/>
              <a:t>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A9EB313-105B-427F-8448-32B81AD03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04" y="1956187"/>
            <a:ext cx="7129766" cy="4376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378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12. Les modules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96</a:t>
            </a:fld>
            <a:endParaRPr lang="en-US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738F435-C976-4C38-9AF3-4F295D96C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33" y="2322388"/>
            <a:ext cx="7558895" cy="3539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64999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CH" sz="4000" dirty="0"/>
              <a:t>12. Les modules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97</a:t>
            </a:fld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CFCE6586-4C4E-49CC-A7EC-06F2F24D0115}"/>
              </a:ext>
            </a:extLst>
          </p:cNvPr>
          <p:cNvSpPr txBox="1">
            <a:spLocks/>
          </p:cNvSpPr>
          <p:nvPr/>
        </p:nvSpPr>
        <p:spPr>
          <a:xfrm>
            <a:off x="1204540" y="2360723"/>
            <a:ext cx="10011794" cy="3352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11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7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100000"/>
              </a:lnSpc>
              <a:spcBef>
                <a:spcPts val="200"/>
              </a:spcBef>
              <a:spcAft>
                <a:spcPts val="400"/>
              </a:spcAft>
              <a:buClrTx/>
              <a:buFont typeface="Calibri" pitchFamily="34" charset="0"/>
              <a:buChar char="◦"/>
              <a:defRPr sz="13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CH" sz="1700" dirty="0"/>
              <a:t>Comment créer un module ? </a:t>
            </a:r>
          </a:p>
          <a:p>
            <a:pPr marL="0" indent="0">
              <a:buNone/>
            </a:pPr>
            <a:endParaRPr lang="fr-CH" sz="1700" dirty="0"/>
          </a:p>
          <a:p>
            <a:pPr marL="0" indent="0">
              <a:buNone/>
            </a:pPr>
            <a:r>
              <a:rPr lang="fr-CH" sz="1800" b="1" dirty="0" err="1"/>
              <a:t>ng</a:t>
            </a:r>
            <a:r>
              <a:rPr lang="fr-CH" sz="1800" b="1" dirty="0"/>
              <a:t> </a:t>
            </a:r>
            <a:r>
              <a:rPr lang="fr-CH" sz="1800" b="1" dirty="0" err="1"/>
              <a:t>generate</a:t>
            </a:r>
            <a:r>
              <a:rPr lang="fr-CH" sz="1800" b="1" dirty="0"/>
              <a:t> module </a:t>
            </a:r>
            <a:r>
              <a:rPr lang="fr-CH" sz="1800" b="1" dirty="0" err="1"/>
              <a:t>LeNomDeVotreModule</a:t>
            </a:r>
            <a:endParaRPr lang="fr-CH" sz="1700" b="1" dirty="0"/>
          </a:p>
          <a:p>
            <a:pPr marL="0" indent="0">
              <a:buNone/>
            </a:pPr>
            <a:endParaRPr lang="fr-CH" sz="1700" dirty="0"/>
          </a:p>
          <a:p>
            <a:pPr marL="0" indent="0">
              <a:buNone/>
            </a:pPr>
            <a:r>
              <a:rPr lang="fr-CH" sz="17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89281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163E8-E83E-4E48-B79C-459E7D738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1767"/>
            <a:ext cx="10058400" cy="1450757"/>
          </a:xfrm>
        </p:spPr>
        <p:txBody>
          <a:bodyPr>
            <a:normAutofit/>
          </a:bodyPr>
          <a:lstStyle/>
          <a:p>
            <a:r>
              <a:rPr lang="fr-CH" sz="4000" dirty="0"/>
              <a:t>13 Exercice 5 : Les modules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A298B9-DA94-46DE-8160-9B7CD462C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98</a:t>
            </a:fld>
            <a:endParaRPr lang="en-US" dirty="0"/>
          </a:p>
        </p:txBody>
      </p:sp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47040BCA-3B27-434B-982D-2B662CB4FC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2002697"/>
            <a:ext cx="4014650" cy="4444141"/>
          </a:xfrm>
        </p:spPr>
        <p:txBody>
          <a:bodyPr>
            <a:normAutofit/>
          </a:bodyPr>
          <a:lstStyle/>
          <a:p>
            <a:r>
              <a:rPr lang="fr-CH" dirty="0"/>
              <a:t>Exercice: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Réorganiser les composants, les services sous forme de deux modules : login-module et portal module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La hiérarchie des dossiers doit fortement s'inspirer des images sur la droite.</a:t>
            </a:r>
          </a:p>
          <a:p>
            <a:pPr marL="0" indent="0">
              <a:buNone/>
            </a:pPr>
            <a:r>
              <a:rPr lang="fr-CH" sz="1500" dirty="0"/>
              <a:t>Conseils </a:t>
            </a:r>
            <a:r>
              <a:rPr lang="fr-CH" sz="1200" dirty="0"/>
              <a:t>: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Ajouter dans les imports du modules principale, le login module et le portal module</a:t>
            </a:r>
            <a:endParaRPr lang="fr-CH" sz="1100" b="0" dirty="0">
              <a:solidFill>
                <a:srgbClr val="808080"/>
              </a:solidFill>
              <a:effectLst/>
              <a:latin typeface="Consolas" panose="020B0609020204030204" pitchFamily="49" charset="0"/>
            </a:endParaRP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Réorganiser les composants, les </a:t>
            </a:r>
            <a:r>
              <a:rPr lang="fr-CH" sz="1200" dirty="0" err="1"/>
              <a:t>models</a:t>
            </a:r>
            <a:r>
              <a:rPr lang="fr-CH" sz="1200" dirty="0"/>
              <a:t>, les services dans les modules correspondants.</a:t>
            </a:r>
          </a:p>
          <a:p>
            <a:pPr marL="228600" indent="-228600">
              <a:buFont typeface="+mj-lt"/>
              <a:buAutoNum type="arabicPeriod"/>
            </a:pPr>
            <a:r>
              <a:rPr lang="fr-CH" sz="1200" dirty="0"/>
              <a:t>Créer les modules avec </a:t>
            </a:r>
            <a:r>
              <a:rPr lang="fr-CH" sz="1200" dirty="0" err="1"/>
              <a:t>ng</a:t>
            </a:r>
            <a:r>
              <a:rPr lang="fr-CH" sz="1200" dirty="0"/>
              <a:t> </a:t>
            </a:r>
            <a:r>
              <a:rPr lang="fr-CH" sz="1200" dirty="0" err="1"/>
              <a:t>generate</a:t>
            </a:r>
            <a:r>
              <a:rPr lang="fr-CH" sz="1200" dirty="0"/>
              <a:t> module login et </a:t>
            </a:r>
            <a:r>
              <a:rPr lang="fr-CH" sz="1200" dirty="0" err="1"/>
              <a:t>ng</a:t>
            </a:r>
            <a:r>
              <a:rPr lang="fr-CH" sz="1200" dirty="0"/>
              <a:t> </a:t>
            </a:r>
            <a:r>
              <a:rPr lang="fr-CH" sz="1200" dirty="0" err="1"/>
              <a:t>generate</a:t>
            </a:r>
            <a:r>
              <a:rPr lang="fr-CH" sz="1200" dirty="0"/>
              <a:t> module portal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6299F8F-AA41-4EBD-A868-68076C28FC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340" y="2095308"/>
            <a:ext cx="2293556" cy="37718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5AF0D62-0858-41D6-9738-D94F63F628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6306" y="2095308"/>
            <a:ext cx="2072996" cy="2235305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FC667C38-2834-43E1-A238-A4E0975DA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8695" y="2095308"/>
            <a:ext cx="2324056" cy="3524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060756"/>
      </p:ext>
    </p:extLst>
  </p:cSld>
  <p:clrMapOvr>
    <a:masterClrMapping/>
  </p:clrMapOvr>
</p:sld>
</file>

<file path=ppt/theme/theme1.xml><?xml version="1.0" encoding="utf-8"?>
<a:theme xmlns:a="http://schemas.openxmlformats.org/drawingml/2006/main" name="1_RetrospectVTI">
  <a:themeElements>
    <a:clrScheme name="Custom 37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9BA8B7"/>
      </a:accent1>
      <a:accent2>
        <a:srgbClr val="E6A02E"/>
      </a:accent2>
      <a:accent3>
        <a:srgbClr val="BF6A3B"/>
      </a:accent3>
      <a:accent4>
        <a:srgbClr val="92987A"/>
      </a:accent4>
      <a:accent5>
        <a:srgbClr val="857659"/>
      </a:accent5>
      <a:accent6>
        <a:srgbClr val="A0988C"/>
      </a:accent6>
      <a:hlink>
        <a:srgbClr val="00B0F0"/>
      </a:hlink>
      <a:folHlink>
        <a:srgbClr val="738F97"/>
      </a:folHlink>
    </a:clrScheme>
    <a:fontScheme name="Retrospect">
      <a:majorFont>
        <a:latin typeface="Bookman Old Style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Franklin Gothic Book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WO.pptx" id="{769520F8-BFE5-4C8C-A7AA-375C025A91CE}" vid="{AEAFD717-D3C8-4034-8F7E-D5220B0CCEB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4043</Words>
  <Application>Microsoft Office PowerPoint</Application>
  <PresentationFormat>Grand écran</PresentationFormat>
  <Paragraphs>555</Paragraphs>
  <Slides>98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98</vt:i4>
      </vt:variant>
    </vt:vector>
  </HeadingPairs>
  <TitlesOfParts>
    <vt:vector size="104" baseType="lpstr">
      <vt:lpstr>Arial</vt:lpstr>
      <vt:lpstr>Bookman Old Style</vt:lpstr>
      <vt:lpstr>Calibri</vt:lpstr>
      <vt:lpstr>Consolas</vt:lpstr>
      <vt:lpstr>Franklin Gothic Book</vt:lpstr>
      <vt:lpstr>1_RetrospectVTI</vt:lpstr>
      <vt:lpstr>Apprenons Angular ! </vt:lpstr>
      <vt:lpstr>1.Introduction</vt:lpstr>
      <vt:lpstr>2. Introduction rapide à ECMASCRIPT</vt:lpstr>
      <vt:lpstr>2.1 let</vt:lpstr>
      <vt:lpstr>2.1 let</vt:lpstr>
      <vt:lpstr>2.2 Constantes</vt:lpstr>
      <vt:lpstr>2.3 Raccourcis de création d'objets</vt:lpstr>
      <vt:lpstr>2.4 Classes</vt:lpstr>
      <vt:lpstr>2.4 Classes</vt:lpstr>
      <vt:lpstr>2.4 Classes</vt:lpstr>
      <vt:lpstr>2.4 Classes</vt:lpstr>
      <vt:lpstr>2.5 Promises</vt:lpstr>
      <vt:lpstr>2.5 Promises</vt:lpstr>
      <vt:lpstr>2.6 Collections : set</vt:lpstr>
      <vt:lpstr>3. Découvrir TypeScript</vt:lpstr>
      <vt:lpstr>3.1 Les types de TypeScript</vt:lpstr>
      <vt:lpstr>3.1 Les types de TypeScript</vt:lpstr>
      <vt:lpstr>3.2 Les enums</vt:lpstr>
      <vt:lpstr>3.3 Les types de retour</vt:lpstr>
      <vt:lpstr>3.4 Les interfaces</vt:lpstr>
      <vt:lpstr>3.5 NPM</vt:lpstr>
      <vt:lpstr>4. La philosophie Angular</vt:lpstr>
      <vt:lpstr>4. La philosophie Angular</vt:lpstr>
      <vt:lpstr>4. La philosophie Angular</vt:lpstr>
      <vt:lpstr>4. La philosophie Angular</vt:lpstr>
      <vt:lpstr>5. Commençons de zéro</vt:lpstr>
      <vt:lpstr>5.1 Lancer une application Angular</vt:lpstr>
      <vt:lpstr>5.2 Structure de l'application</vt:lpstr>
      <vt:lpstr>5.2 Notre premier composant</vt:lpstr>
      <vt:lpstr>5.2 Notre premier module</vt:lpstr>
      <vt:lpstr>5.3 Démarrage de l'application</vt:lpstr>
      <vt:lpstr>5.3 Exercice 1 : les composants </vt:lpstr>
      <vt:lpstr>6. La syntaxe des templates </vt:lpstr>
      <vt:lpstr>6.1 Interpolation</vt:lpstr>
      <vt:lpstr>6.2 Ajout de composants dans nos composants</vt:lpstr>
      <vt:lpstr>6.3 Ajout de composants dans nos composants</vt:lpstr>
      <vt:lpstr>6.4 Binding de propriété</vt:lpstr>
      <vt:lpstr>6.4.1 Binding de propriété</vt:lpstr>
      <vt:lpstr>6.4.2 Binding de propriété</vt:lpstr>
      <vt:lpstr>6.4.3 Binding de propriété</vt:lpstr>
      <vt:lpstr>6.4.4 Binding de propriété</vt:lpstr>
      <vt:lpstr>6.4.5 Binding de propriété</vt:lpstr>
      <vt:lpstr>6.4.6 Binding de propriété</vt:lpstr>
      <vt:lpstr>7. Binding evénements</vt:lpstr>
      <vt:lpstr>7. Binding evénements</vt:lpstr>
      <vt:lpstr>7. Binding evénements</vt:lpstr>
      <vt:lpstr>8. Directives de structure</vt:lpstr>
      <vt:lpstr>8.1 NgIf</vt:lpstr>
      <vt:lpstr>8.2 NgFor</vt:lpstr>
      <vt:lpstr>8.2 NgFor</vt:lpstr>
      <vt:lpstr>8.3 NgFor</vt:lpstr>
      <vt:lpstr>8.3 NgSwitch</vt:lpstr>
      <vt:lpstr>8.4 Les entrées</vt:lpstr>
      <vt:lpstr>8.4 Les entrées</vt:lpstr>
      <vt:lpstr>8.5 Les sorties</vt:lpstr>
      <vt:lpstr>8.5 Les sorties</vt:lpstr>
      <vt:lpstr>8.6 Résumé</vt:lpstr>
      <vt:lpstr>8.7 Exercice 2 : les entrées – sorties -évènements</vt:lpstr>
      <vt:lpstr>9. Les cycles de vie</vt:lpstr>
      <vt:lpstr>9.1 ngOnChanges</vt:lpstr>
      <vt:lpstr>9.2 ngOnInit</vt:lpstr>
      <vt:lpstr>9.3 ngOnDestroy</vt:lpstr>
      <vt:lpstr>9.4 Différence entre constructeur et ngOnInit</vt:lpstr>
      <vt:lpstr>10. Services</vt:lpstr>
      <vt:lpstr>10.1 Services Title</vt:lpstr>
      <vt:lpstr>10.2 Créer son propre service</vt:lpstr>
      <vt:lpstr>10.3 Créer son propre service</vt:lpstr>
      <vt:lpstr>10.4 Exercice 3 : les services – communication avec composants</vt:lpstr>
      <vt:lpstr>10.4 Exercice 3 : les services – communication avec composants - suite</vt:lpstr>
      <vt:lpstr>11. Routeur</vt:lpstr>
      <vt:lpstr>11.1 En route</vt:lpstr>
      <vt:lpstr>11.1 En route</vt:lpstr>
      <vt:lpstr>11.1 En route</vt:lpstr>
      <vt:lpstr>11.1 En route</vt:lpstr>
      <vt:lpstr>11.2 Navigation</vt:lpstr>
      <vt:lpstr>11.2 Navigation</vt:lpstr>
      <vt:lpstr>11.2 Navigation</vt:lpstr>
      <vt:lpstr>11.2 Navigation</vt:lpstr>
      <vt:lpstr>11.2 Navigation</vt:lpstr>
      <vt:lpstr>11.2 Redirection</vt:lpstr>
      <vt:lpstr>11.2 Redirection</vt:lpstr>
      <vt:lpstr>11.2 Redirection</vt:lpstr>
      <vt:lpstr>11.2 Redirection</vt:lpstr>
      <vt:lpstr>11.2 Redirection</vt:lpstr>
      <vt:lpstr>11.2 Redirection</vt:lpstr>
      <vt:lpstr>11.3 Guard</vt:lpstr>
      <vt:lpstr>11.3 Guard</vt:lpstr>
      <vt:lpstr>11.3 Guard</vt:lpstr>
      <vt:lpstr>11.3 Guard</vt:lpstr>
      <vt:lpstr>11.3 Guard</vt:lpstr>
      <vt:lpstr>11.4 Exercice 4 : Le routage</vt:lpstr>
      <vt:lpstr>11.4 Exercice 4 : Le routage</vt:lpstr>
      <vt:lpstr>11.4 Exercice 4 : Les guards</vt:lpstr>
      <vt:lpstr>12. Les modules</vt:lpstr>
      <vt:lpstr>12. Les modules</vt:lpstr>
      <vt:lpstr>12. Les modules</vt:lpstr>
      <vt:lpstr>12. Les modules</vt:lpstr>
      <vt:lpstr>13 Exercice 5 : Les modules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Apprenons Angular ! </dc:title>
  <dc:creator>Bouderbala Yassine</dc:creator>
  <cp:lastModifiedBy>Bouderbala Yassine</cp:lastModifiedBy>
  <cp:revision>205</cp:revision>
  <dcterms:created xsi:type="dcterms:W3CDTF">2020-08-18T20:36:34Z</dcterms:created>
  <dcterms:modified xsi:type="dcterms:W3CDTF">2020-11-11T22:49:45Z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76339c0-82ad-448c-ad0e-099d7c3d4715_Enabled">
    <vt:lpwstr>true</vt:lpwstr>
  </property>
  <property fmtid="{D5CDD505-2E9C-101B-9397-08002B2CF9AE}" pid="3" name="MSIP_Label_576339c0-82ad-448c-ad0e-099d7c3d4715_SetDate">
    <vt:lpwstr>2020-09-02T16:59:30Z</vt:lpwstr>
  </property>
  <property fmtid="{D5CDD505-2E9C-101B-9397-08002B2CF9AE}" pid="4" name="MSIP_Label_576339c0-82ad-448c-ad0e-099d7c3d4715_Method">
    <vt:lpwstr>Privileged</vt:lpwstr>
  </property>
  <property fmtid="{D5CDD505-2E9C-101B-9397-08002B2CF9AE}" pid="5" name="MSIP_Label_576339c0-82ad-448c-ad0e-099d7c3d4715_Name">
    <vt:lpwstr>576339c0-82ad-448c-ad0e-099d7c3d4715</vt:lpwstr>
  </property>
  <property fmtid="{D5CDD505-2E9C-101B-9397-08002B2CF9AE}" pid="6" name="MSIP_Label_576339c0-82ad-448c-ad0e-099d7c3d4715_SiteId">
    <vt:lpwstr>af7227b1-ac3a-4487-9e9f-ba462bb409d4</vt:lpwstr>
  </property>
  <property fmtid="{D5CDD505-2E9C-101B-9397-08002B2CF9AE}" pid="7" name="MSIP_Label_576339c0-82ad-448c-ad0e-099d7c3d4715_ActionId">
    <vt:lpwstr>756ef4f9-71d6-44c2-9821-11d3d0a432c4</vt:lpwstr>
  </property>
  <property fmtid="{D5CDD505-2E9C-101B-9397-08002B2CF9AE}" pid="8" name="MSIP_Label_576339c0-82ad-448c-ad0e-099d7c3d4715_ContentBits">
    <vt:lpwstr>0</vt:lpwstr>
  </property>
</Properties>
</file>